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2" r:id="rId12"/>
    <p:sldId id="265" r:id="rId13"/>
    <p:sldId id="266" r:id="rId14"/>
    <p:sldId id="267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r-Latn-RS"/>
              <a:t>Kliknite da biste uredili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0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4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80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r-Latn-RS"/>
              <a:t>Kliknite da biste uredili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84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9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9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800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74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73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616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15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137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83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1CE36B-21EB-4B72-85F0-46208AEF6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E17F705-AB56-4720-BAD8-648489FA6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r-Latn-RS"/>
              <a:t>Kliknite da biste uredili stil podnaslova mastera</a:t>
            </a:r>
            <a:endParaRPr lang="en-GB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D0DE8585-8B47-4E4F-82B1-7E55C8EA2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6A6652A3-B41D-486C-8E14-A701FE13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FA3FB95C-FBDD-4B10-AF00-C91AC8DF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98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8E7113-4F66-4F81-B810-D8E502A7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D359B3E-766E-4DBA-95EB-639A75899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E27E1033-D364-4C17-A3B3-2010ACFA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BE929DAC-C7DE-432E-B2FE-60B2680B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6949740F-7490-48C4-8DFE-FE568CC2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415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D6829E-0669-4F28-B7A7-BE91538DB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517FFCF6-3FB3-4937-B643-31BC8C80A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F7C6A743-1835-4F47-ACA0-FC7C5518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D0E6DBBA-4B13-42FA-A7A7-753016F12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6F6F5E9B-0054-4ECE-B5C5-EC8783A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245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183DB3-B928-40CF-91FF-42C1478B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B6ED1A6B-F2C2-4B89-AC53-CAF49EECF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A3D11333-037C-45B4-876F-D6C0F0D98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D4A8A279-46BE-45BB-AC0C-54F950CE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59403806-4481-4113-87A0-59184109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3415D51E-DEC1-46CE-9ED7-8D202B87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52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5926CA-282D-4C51-9CA6-280C9DCD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D2BF1C4F-599A-4740-841C-893010332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Čuvar mesta za sadržaj 3">
            <a:extLst>
              <a:ext uri="{FF2B5EF4-FFF2-40B4-BE49-F238E27FC236}">
                <a16:creationId xmlns:a16="http://schemas.microsoft.com/office/drawing/2014/main" id="{90D4E534-8CB3-4996-BC43-562202740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5" name="Čuvar mesta za tekst 4">
            <a:extLst>
              <a:ext uri="{FF2B5EF4-FFF2-40B4-BE49-F238E27FC236}">
                <a16:creationId xmlns:a16="http://schemas.microsoft.com/office/drawing/2014/main" id="{8D22802B-C2D7-4E07-A1B2-D2BFF5CA3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6" name="Čuvar mesta za sadržaj 5">
            <a:extLst>
              <a:ext uri="{FF2B5EF4-FFF2-40B4-BE49-F238E27FC236}">
                <a16:creationId xmlns:a16="http://schemas.microsoft.com/office/drawing/2014/main" id="{F81BAD13-885B-4D3B-B8C8-ABF47419B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7" name="Čuvar mesta za datum 6">
            <a:extLst>
              <a:ext uri="{FF2B5EF4-FFF2-40B4-BE49-F238E27FC236}">
                <a16:creationId xmlns:a16="http://schemas.microsoft.com/office/drawing/2014/main" id="{803F7BA2-1FCA-419B-B1AF-D6C12F71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8" name="Čuvar mesta za podnožje 7">
            <a:extLst>
              <a:ext uri="{FF2B5EF4-FFF2-40B4-BE49-F238E27FC236}">
                <a16:creationId xmlns:a16="http://schemas.microsoft.com/office/drawing/2014/main" id="{95CFA2A8-B7C9-48A7-8B4C-15B0A112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esta za broj slajda 8">
            <a:extLst>
              <a:ext uri="{FF2B5EF4-FFF2-40B4-BE49-F238E27FC236}">
                <a16:creationId xmlns:a16="http://schemas.microsoft.com/office/drawing/2014/main" id="{A51E3760-53F0-49F9-A76F-A4EE5E1F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855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7004EC-E1AC-4DA3-870A-6849E889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datum 2">
            <a:extLst>
              <a:ext uri="{FF2B5EF4-FFF2-40B4-BE49-F238E27FC236}">
                <a16:creationId xmlns:a16="http://schemas.microsoft.com/office/drawing/2014/main" id="{8E9EDEAC-A301-4D0A-8239-24F2F02C1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Čuvar mesta za podnožje 3">
            <a:extLst>
              <a:ext uri="{FF2B5EF4-FFF2-40B4-BE49-F238E27FC236}">
                <a16:creationId xmlns:a16="http://schemas.microsoft.com/office/drawing/2014/main" id="{D8C863A1-2CC7-42E6-840F-065851C44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esta za broj slajda 4">
            <a:extLst>
              <a:ext uri="{FF2B5EF4-FFF2-40B4-BE49-F238E27FC236}">
                <a16:creationId xmlns:a16="http://schemas.microsoft.com/office/drawing/2014/main" id="{C819B935-7B4B-4879-9526-762E3FD1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319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>
            <a:extLst>
              <a:ext uri="{FF2B5EF4-FFF2-40B4-BE49-F238E27FC236}">
                <a16:creationId xmlns:a16="http://schemas.microsoft.com/office/drawing/2014/main" id="{D5075605-CFE5-4DD2-91C1-33EC0886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3" name="Čuvar mesta za podnožje 2">
            <a:extLst>
              <a:ext uri="{FF2B5EF4-FFF2-40B4-BE49-F238E27FC236}">
                <a16:creationId xmlns:a16="http://schemas.microsoft.com/office/drawing/2014/main" id="{555C712A-7D8F-4CFD-B714-2305C3FD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B4D6F968-593C-4FE6-9674-1C44C4DC2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7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277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234CF8-B426-4615-AF45-B0E089AF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3D3B577D-5D01-4AC5-8E1A-567C24ECA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B9CFE892-271D-41EC-9C8B-86BAAD454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82569CC1-3002-4FE9-8B1C-17475F40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88D5EE06-5242-4F9F-9E55-2529D1953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DCAC9BA0-3248-47F5-A4CA-E83CBF1BC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089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C44001-CD1E-49B1-A611-775AF7B82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sliku 2">
            <a:extLst>
              <a:ext uri="{FF2B5EF4-FFF2-40B4-BE49-F238E27FC236}">
                <a16:creationId xmlns:a16="http://schemas.microsoft.com/office/drawing/2014/main" id="{8DEC26FB-AC25-47E4-A003-5EFEA7ECE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Čuvar mesta za tekst 3">
            <a:extLst>
              <a:ext uri="{FF2B5EF4-FFF2-40B4-BE49-F238E27FC236}">
                <a16:creationId xmlns:a16="http://schemas.microsoft.com/office/drawing/2014/main" id="{D074BCE6-8E29-4F03-BD62-D95D05B20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Čuvar mesta za datum 4">
            <a:extLst>
              <a:ext uri="{FF2B5EF4-FFF2-40B4-BE49-F238E27FC236}">
                <a16:creationId xmlns:a16="http://schemas.microsoft.com/office/drawing/2014/main" id="{4EDEBD5A-E9AC-4682-A24C-B56B2FE1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Čuvar mesta za podnožje 5">
            <a:extLst>
              <a:ext uri="{FF2B5EF4-FFF2-40B4-BE49-F238E27FC236}">
                <a16:creationId xmlns:a16="http://schemas.microsoft.com/office/drawing/2014/main" id="{72965224-3CA8-492D-B2F8-C73CEC40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esta za broj slajda 6">
            <a:extLst>
              <a:ext uri="{FF2B5EF4-FFF2-40B4-BE49-F238E27FC236}">
                <a16:creationId xmlns:a16="http://schemas.microsoft.com/office/drawing/2014/main" id="{01858692-E4E2-4C64-B2E6-2F8C0751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204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D7E271-1FFC-4482-B3B4-52DF4515F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C068536D-DC24-44CC-964A-0AA48D4C5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EAB46EF9-FACD-46F0-B021-6E1DB10B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9B18B8E5-3D63-48DF-BECB-11C89F16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58DDE6AA-FE58-4ADC-9721-1E814431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066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>
            <a:extLst>
              <a:ext uri="{FF2B5EF4-FFF2-40B4-BE49-F238E27FC236}">
                <a16:creationId xmlns:a16="http://schemas.microsoft.com/office/drawing/2014/main" id="{030C298F-ECB5-4D9A-92B3-C3A321C6A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vertikalni tekst 2">
            <a:extLst>
              <a:ext uri="{FF2B5EF4-FFF2-40B4-BE49-F238E27FC236}">
                <a16:creationId xmlns:a16="http://schemas.microsoft.com/office/drawing/2014/main" id="{28276F71-7ED2-410A-9F7D-53F5A1F3F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F4B4F064-152D-4A97-8749-0035C3A5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6522BB46-5507-4A3D-B4E2-2E311121D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4C9FBB4B-EB76-48C5-AD62-B8148B6AB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0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3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96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6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r-Latn-RS"/>
              <a:t>Uredite stil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3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>
            <a:extLst>
              <a:ext uri="{FF2B5EF4-FFF2-40B4-BE49-F238E27FC236}">
                <a16:creationId xmlns:a16="http://schemas.microsoft.com/office/drawing/2014/main" id="{F0A5A254-AA09-41C1-8086-D2DE6C81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GB"/>
          </a:p>
        </p:txBody>
      </p:sp>
      <p:sp>
        <p:nvSpPr>
          <p:cNvPr id="3" name="Čuvar mesta za tekst 2">
            <a:extLst>
              <a:ext uri="{FF2B5EF4-FFF2-40B4-BE49-F238E27FC236}">
                <a16:creationId xmlns:a16="http://schemas.microsoft.com/office/drawing/2014/main" id="{A0AAA6DB-2CDD-4AFB-8583-C070296F8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Uredite stil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GB"/>
          </a:p>
        </p:txBody>
      </p:sp>
      <p:sp>
        <p:nvSpPr>
          <p:cNvPr id="4" name="Čuvar mesta za datum 3">
            <a:extLst>
              <a:ext uri="{FF2B5EF4-FFF2-40B4-BE49-F238E27FC236}">
                <a16:creationId xmlns:a16="http://schemas.microsoft.com/office/drawing/2014/main" id="{6EE63EDC-52E9-4B2F-9951-FA15AF030D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5/11/2018</a:t>
            </a:fld>
            <a:endParaRPr lang="en-US"/>
          </a:p>
        </p:txBody>
      </p:sp>
      <p:sp>
        <p:nvSpPr>
          <p:cNvPr id="5" name="Čuvar mesta za podnožje 4">
            <a:extLst>
              <a:ext uri="{FF2B5EF4-FFF2-40B4-BE49-F238E27FC236}">
                <a16:creationId xmlns:a16="http://schemas.microsoft.com/office/drawing/2014/main" id="{284B5959-10EA-442B-AD6E-BCE427EEC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3428690E-70B4-4FC0-9D42-812900019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41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Emocionalna</a:t>
            </a:r>
            <a:r>
              <a:rPr lang="en-US" dirty="0"/>
              <a:t> </a:t>
            </a:r>
            <a:r>
              <a:rPr lang="en-US" dirty="0" err="1"/>
              <a:t>inteligencija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Grosov</a:t>
            </a:r>
            <a:r>
              <a:rPr lang="en-US" dirty="0"/>
              <a:t> model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sr-Latn-RS" dirty="0"/>
              <a:t>, </a:t>
            </a:r>
            <a:r>
              <a:rPr lang="en-US" dirty="0"/>
              <a:t>do </a:t>
            </a:r>
            <a:r>
              <a:rPr lang="en-US" dirty="0" err="1"/>
              <a:t>pojave</a:t>
            </a:r>
            <a:r>
              <a:rPr lang="en-US" dirty="0"/>
              <a:t> </a:t>
            </a:r>
            <a:r>
              <a:rPr lang="en-US" dirty="0" err="1"/>
              <a:t>emocionalnog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koordinisanih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pona</a:t>
            </a:r>
            <a:r>
              <a:rPr lang="sr-Latn-RS" dirty="0"/>
              <a:t>š</a:t>
            </a:r>
            <a:r>
              <a:rPr lang="en-US" dirty="0" err="1"/>
              <a:t>ajnom</a:t>
            </a:r>
            <a:r>
              <a:rPr lang="sr-Latn-RS" dirty="0"/>
              <a:t>, </a:t>
            </a:r>
            <a:r>
              <a:rPr lang="en-US" dirty="0" err="1"/>
              <a:t>subjektivnom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fiziolo</a:t>
            </a:r>
            <a:r>
              <a:rPr lang="sr-Latn-RS" dirty="0"/>
              <a:t>š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planu</a:t>
            </a:r>
            <a:endParaRPr lang="sr-Latn-RS" dirty="0"/>
          </a:p>
          <a:p>
            <a:pPr algn="just"/>
            <a:r>
              <a:rPr lang="en-US" dirty="0"/>
              <a:t>Gros </a:t>
            </a:r>
            <a:r>
              <a:rPr lang="en-US" dirty="0" err="1"/>
              <a:t>smatra</a:t>
            </a:r>
            <a:r>
              <a:rPr lang="en-US" dirty="0"/>
              <a:t> da se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redukovanje</a:t>
            </a:r>
            <a:r>
              <a:rPr lang="sr-Latn-RS" dirty="0"/>
              <a:t>, </a:t>
            </a:r>
            <a:r>
              <a:rPr lang="en-US" dirty="0" err="1"/>
              <a:t>ja</a:t>
            </a:r>
            <a:r>
              <a:rPr lang="sr-Latn-RS" dirty="0"/>
              <a:t>č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odr</a:t>
            </a:r>
            <a:r>
              <a:rPr lang="sr-Latn-RS" dirty="0"/>
              <a:t>ž</a:t>
            </a:r>
            <a:r>
              <a:rPr lang="en-US" dirty="0" err="1"/>
              <a:t>avanje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pozitivnih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negativnih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trenutnih</a:t>
            </a:r>
            <a:r>
              <a:rPr lang="en-US" dirty="0"/>
              <a:t> </a:t>
            </a:r>
            <a:r>
              <a:rPr lang="en-US" dirty="0" err="1"/>
              <a:t>ciljeva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sr-Latn-R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Grosov</a:t>
            </a:r>
            <a:r>
              <a:rPr lang="en-US" dirty="0"/>
              <a:t> model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sr-Latn-RS" dirty="0"/>
              <a:t>ovog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sr-Latn-RS" dirty="0"/>
              <a:t>,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pet </a:t>
            </a:r>
            <a:r>
              <a:rPr lang="en-US" dirty="0" err="1"/>
              <a:t>razli</a:t>
            </a:r>
            <a:r>
              <a:rPr lang="sr-Latn-RS" dirty="0"/>
              <a:t>č</a:t>
            </a:r>
            <a:r>
              <a:rPr lang="en-US" dirty="0" err="1"/>
              <a:t>itih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sr-Latn-RS" dirty="0"/>
              <a:t>a: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selekcija</a:t>
            </a:r>
            <a:r>
              <a:rPr lang="en-US" dirty="0"/>
              <a:t> </a:t>
            </a:r>
            <a:r>
              <a:rPr lang="en-US" dirty="0" err="1"/>
              <a:t>situacije</a:t>
            </a:r>
            <a:endParaRPr lang="sr-Latn-RS" dirty="0"/>
          </a:p>
          <a:p>
            <a:pPr marL="914400" lvl="1" indent="-514350" algn="just"/>
            <a:r>
              <a:rPr lang="sr-Latn-RS" dirty="0"/>
              <a:t>o</a:t>
            </a:r>
            <a:r>
              <a:rPr lang="en-US" dirty="0" err="1"/>
              <a:t>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prila</a:t>
            </a:r>
            <a:r>
              <a:rPr lang="sr-Latn-RS" dirty="0"/>
              <a:t>ž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odre</a:t>
            </a:r>
            <a:r>
              <a:rPr lang="sr-Latn-RS" dirty="0"/>
              <a:t>đ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ljudima</a:t>
            </a:r>
            <a:r>
              <a:rPr lang="sr-Latn-RS" dirty="0"/>
              <a:t>, </a:t>
            </a:r>
            <a:r>
              <a:rPr lang="en-US" dirty="0" err="1"/>
              <a:t>mestima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objektima</a:t>
            </a:r>
            <a:r>
              <a:rPr lang="sr-Latn-R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izbegavanje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emocije</a:t>
            </a:r>
            <a:r>
              <a:rPr lang="sr-Latn-RS" dirty="0"/>
              <a:t>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modifikacija</a:t>
            </a:r>
            <a:r>
              <a:rPr lang="en-US" dirty="0"/>
              <a:t> </a:t>
            </a:r>
            <a:r>
              <a:rPr lang="en-US" dirty="0" err="1"/>
              <a:t>situacije</a:t>
            </a:r>
            <a:endParaRPr lang="sr-Latn-RS" dirty="0"/>
          </a:p>
          <a:p>
            <a:pPr marL="914400" lvl="1" indent="-514350" algn="just"/>
            <a:r>
              <a:rPr lang="sr-Latn-RS" dirty="0"/>
              <a:t>u ovoj fazi je situaciju moguće oblikovati tako da menja (pojačava ili umanjuje) emocionalni uticaj. Na primer,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neka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RS" dirty="0"/>
              <a:t>đ</a:t>
            </a:r>
            <a:r>
              <a:rPr lang="en-US" dirty="0"/>
              <a:t>e u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pobuditi</a:t>
            </a:r>
            <a:r>
              <a:rPr lang="en-US" dirty="0"/>
              <a:t> ne</a:t>
            </a:r>
            <a:r>
              <a:rPr lang="sr-Latn-RS" dirty="0"/>
              <a:t>ž</a:t>
            </a:r>
            <a:r>
              <a:rPr lang="en-US" dirty="0" err="1"/>
              <a:t>eljene</a:t>
            </a:r>
            <a:r>
              <a:rPr lang="en-US" dirty="0"/>
              <a:t> </a:t>
            </a:r>
            <a:r>
              <a:rPr lang="en-US" dirty="0" err="1"/>
              <a:t>emocije</a:t>
            </a:r>
            <a:r>
              <a:rPr lang="sr-Latn-RS" dirty="0"/>
              <a:t>, ona </a:t>
            </a:r>
            <a:r>
              <a:rPr lang="en-US" dirty="0"/>
              <a:t>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poku</a:t>
            </a:r>
            <a:r>
              <a:rPr lang="sr-Latn-RS" dirty="0"/>
              <a:t>š</a:t>
            </a:r>
            <a:r>
              <a:rPr lang="en-US" dirty="0" err="1"/>
              <a:t>ati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uti</a:t>
            </a:r>
            <a:r>
              <a:rPr lang="sr-Latn-RS" dirty="0"/>
              <a:t>č</a:t>
            </a:r>
            <a:r>
              <a:rPr lang="en-US" dirty="0"/>
              <a:t>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situaciju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ova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neprijatna</a:t>
            </a:r>
            <a:r>
              <a:rPr lang="sr-Latn-RS" dirty="0"/>
              <a:t>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/>
              <a:t>raspore</a:t>
            </a:r>
            <a:r>
              <a:rPr lang="sr-Latn-RS" dirty="0"/>
              <a:t>đ</a:t>
            </a:r>
            <a:r>
              <a:rPr lang="en-US" dirty="0" err="1"/>
              <a:t>ivanje</a:t>
            </a:r>
            <a:r>
              <a:rPr lang="en-US" dirty="0"/>
              <a:t> pa</a:t>
            </a:r>
            <a:r>
              <a:rPr lang="sr-Latn-RS" dirty="0"/>
              <a:t>ž</a:t>
            </a:r>
            <a:r>
              <a:rPr lang="en-US" dirty="0" err="1"/>
              <a:t>nje</a:t>
            </a:r>
            <a:endParaRPr lang="sr-Latn-RS" dirty="0"/>
          </a:p>
          <a:p>
            <a:pPr marL="914400" lvl="1" indent="-514350" algn="just"/>
            <a:r>
              <a:rPr lang="sr-Latn-RS" dirty="0"/>
              <a:t>k</a:t>
            </a:r>
            <a:r>
              <a:rPr lang="en-US" dirty="0" err="1"/>
              <a:t>oristi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selekciju</a:t>
            </a:r>
            <a:r>
              <a:rPr lang="en-US" dirty="0"/>
              <a:t> </a:t>
            </a:r>
            <a:r>
              <a:rPr lang="en-US" dirty="0" err="1"/>
              <a:t>aspekata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sr-Latn-RS" dirty="0"/>
              <a:t> ć</a:t>
            </a:r>
            <a:r>
              <a:rPr lang="en-US" dirty="0"/>
              <a:t>e se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fokusirati</a:t>
            </a:r>
            <a:r>
              <a:rPr lang="sr-Latn-RS" dirty="0"/>
              <a:t>. </a:t>
            </a:r>
            <a:r>
              <a:rPr lang="en-US" dirty="0" err="1"/>
              <a:t>Npr</a:t>
            </a:r>
            <a:r>
              <a:rPr lang="sr-Latn-RS" dirty="0"/>
              <a:t>. </a:t>
            </a:r>
            <a:r>
              <a:rPr lang="en-US" dirty="0" err="1"/>
              <a:t>neko</a:t>
            </a:r>
            <a:r>
              <a:rPr lang="en-US" dirty="0"/>
              <a:t> se 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fokusirati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pozitivnije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fokusirati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pozitivna</a:t>
            </a:r>
            <a:r>
              <a:rPr lang="en-US" dirty="0"/>
              <a:t> se</a:t>
            </a:r>
            <a:r>
              <a:rPr lang="sr-Latn-RS" dirty="0"/>
              <a:t>ć</a:t>
            </a:r>
            <a:r>
              <a:rPr lang="en-US" dirty="0" err="1"/>
              <a:t>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planove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distrakcije</a:t>
            </a:r>
            <a:r>
              <a:rPr lang="sr-Latn-RS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Grosov</a:t>
            </a:r>
            <a:r>
              <a:rPr lang="en-US" dirty="0"/>
              <a:t> model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</a:t>
            </a:r>
            <a:r>
              <a:rPr lang="sr-Latn-RS" dirty="0"/>
              <a:t>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4"/>
            </a:pPr>
            <a:r>
              <a:rPr lang="en-US" dirty="0" err="1"/>
              <a:t>kognitivna</a:t>
            </a:r>
            <a:r>
              <a:rPr lang="en-US" dirty="0"/>
              <a:t> </a:t>
            </a:r>
            <a:r>
              <a:rPr lang="en-US" dirty="0" err="1"/>
              <a:t>promena</a:t>
            </a:r>
            <a:endParaRPr lang="sr-Latn-RS" dirty="0"/>
          </a:p>
          <a:p>
            <a:pPr marL="914400" lvl="1" indent="-514350" algn="just"/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menjanje</a:t>
            </a:r>
            <a:r>
              <a:rPr lang="en-US" dirty="0"/>
              <a:t> </a:t>
            </a:r>
            <a:r>
              <a:rPr lang="en-US" dirty="0" err="1"/>
              <a:t>interpretacija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sr-Latn-RS" dirty="0"/>
              <a:t>. </a:t>
            </a:r>
            <a:r>
              <a:rPr lang="en-US" dirty="0" err="1"/>
              <a:t>Menjanje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RS" dirty="0"/>
              <a:t>č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razmi</a:t>
            </a:r>
            <a:r>
              <a:rPr lang="sr-Latn-RS" dirty="0"/>
              <a:t>š</a:t>
            </a:r>
            <a:r>
              <a:rPr lang="en-US" dirty="0" err="1"/>
              <a:t>ljamo</a:t>
            </a:r>
            <a:r>
              <a:rPr lang="en-US" dirty="0"/>
              <a:t> o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pobu</a:t>
            </a:r>
            <a:r>
              <a:rPr lang="sr-Latn-RS" dirty="0"/>
              <a:t>đ</a:t>
            </a:r>
            <a:r>
              <a:rPr lang="en-US" dirty="0" err="1"/>
              <a:t>uje</a:t>
            </a:r>
            <a:r>
              <a:rPr lang="en-US" dirty="0"/>
              <a:t> </a:t>
            </a:r>
            <a:r>
              <a:rPr lang="en-US" dirty="0" err="1"/>
              <a:t>emociju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sr-Latn-RS" dirty="0"/>
              <a:t>ć</a:t>
            </a:r>
            <a:r>
              <a:rPr lang="en-US" dirty="0" err="1"/>
              <a:t>nosti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njom</a:t>
            </a:r>
            <a:r>
              <a:rPr lang="en-US" dirty="0"/>
              <a:t> </a:t>
            </a:r>
            <a:r>
              <a:rPr lang="en-US" dirty="0" err="1"/>
              <a:t>iza</a:t>
            </a:r>
            <a:r>
              <a:rPr lang="sr-Latn-RS" dirty="0"/>
              <a:t>đ</a:t>
            </a:r>
            <a:r>
              <a:rPr lang="en-US" dirty="0" err="1"/>
              <a:t>emo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sr-Latn-RS" dirty="0"/>
              <a:t>, </a:t>
            </a:r>
            <a:r>
              <a:rPr lang="en-US" dirty="0"/>
              <a:t>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izmeniti</a:t>
            </a:r>
            <a:r>
              <a:rPr lang="en-US" dirty="0"/>
              <a:t> </a:t>
            </a:r>
            <a:r>
              <a:rPr lang="en-US" dirty="0" err="1"/>
              <a:t>emocionalno</a:t>
            </a:r>
            <a:r>
              <a:rPr lang="en-US" dirty="0"/>
              <a:t> </a:t>
            </a:r>
            <a:r>
              <a:rPr lang="en-US" dirty="0" err="1"/>
              <a:t>zna</a:t>
            </a:r>
            <a:r>
              <a:rPr lang="sr-Latn-RS" dirty="0"/>
              <a:t>č</a:t>
            </a:r>
            <a:r>
              <a:rPr lang="en-US" dirty="0" err="1"/>
              <a:t>enje</a:t>
            </a:r>
            <a:r>
              <a:rPr lang="en-US" dirty="0"/>
              <a:t> </a:t>
            </a:r>
            <a:r>
              <a:rPr lang="en-US" dirty="0" err="1"/>
              <a:t>situacije</a:t>
            </a:r>
            <a:r>
              <a:rPr lang="sr-Latn-RS" dirty="0"/>
              <a:t>. </a:t>
            </a:r>
            <a:r>
              <a:rPr lang="en-US" dirty="0" err="1"/>
              <a:t>Kognitivna</a:t>
            </a:r>
            <a:r>
              <a:rPr lang="en-US" dirty="0"/>
              <a:t> </a:t>
            </a:r>
            <a:r>
              <a:rPr lang="en-US" dirty="0" err="1"/>
              <a:t>promena</a:t>
            </a:r>
            <a:r>
              <a:rPr lang="en-US" dirty="0"/>
              <a:t> mo</a:t>
            </a:r>
            <a:r>
              <a:rPr lang="sr-Latn-RS" dirty="0"/>
              <a:t>ž</a:t>
            </a:r>
            <a:r>
              <a:rPr lang="en-US" dirty="0"/>
              <a:t>e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iskori</a:t>
            </a:r>
            <a:r>
              <a:rPr lang="sr-Latn-RS" dirty="0"/>
              <a:t>šć</a:t>
            </a:r>
            <a:r>
              <a:rPr lang="en-US" dirty="0" err="1"/>
              <a:t>ena</a:t>
            </a:r>
            <a:r>
              <a:rPr lang="en-US" dirty="0"/>
              <a:t> u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umanjivanja</a:t>
            </a:r>
            <a:r>
              <a:rPr lang="en-US" dirty="0"/>
              <a:t> </a:t>
            </a:r>
            <a:r>
              <a:rPr lang="en-US" dirty="0" err="1"/>
              <a:t>emocionalnog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sr-Latn-R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njegovog</a:t>
            </a:r>
            <a:r>
              <a:rPr lang="en-US" dirty="0"/>
              <a:t> </a:t>
            </a:r>
            <a:r>
              <a:rPr lang="en-US" dirty="0" err="1"/>
              <a:t>poja</a:t>
            </a:r>
            <a:r>
              <a:rPr lang="sr-Latn-RS" dirty="0"/>
              <a:t>č</a:t>
            </a:r>
            <a:r>
              <a:rPr lang="en-US" dirty="0" err="1"/>
              <a:t>avanja</a:t>
            </a:r>
            <a:r>
              <a:rPr lang="sr-Latn-R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menjanja</a:t>
            </a:r>
            <a:r>
              <a:rPr lang="en-US" dirty="0"/>
              <a:t> same </a:t>
            </a:r>
            <a:r>
              <a:rPr lang="en-US" dirty="0" err="1"/>
              <a:t>emocije</a:t>
            </a:r>
            <a:endParaRPr lang="sr-Latn-RS" dirty="0"/>
          </a:p>
          <a:p>
            <a:pPr marL="514350" indent="-514350" algn="just">
              <a:buFont typeface="+mj-lt"/>
              <a:buAutoNum type="arabicPeriod" startAt="5"/>
            </a:pPr>
            <a:r>
              <a:rPr lang="en-US" dirty="0" err="1"/>
              <a:t>modulacija</a:t>
            </a:r>
            <a:r>
              <a:rPr lang="en-US" dirty="0"/>
              <a:t> </a:t>
            </a:r>
            <a:r>
              <a:rPr lang="en-US" dirty="0" err="1"/>
              <a:t>odgovora</a:t>
            </a:r>
            <a:endParaRPr lang="sr-Latn-RS" dirty="0"/>
          </a:p>
          <a:p>
            <a:pPr marL="914400" lvl="1" indent="-514350" algn="just"/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sr-Latn-RS" dirty="0"/>
              <a:t>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poku</a:t>
            </a:r>
            <a:r>
              <a:rPr lang="sr-Latn-RS" dirty="0"/>
              <a:t>š</a:t>
            </a:r>
            <a:r>
              <a:rPr lang="en-US" dirty="0" err="1"/>
              <a:t>aje</a:t>
            </a:r>
            <a:r>
              <a:rPr lang="en-US" dirty="0"/>
              <a:t> </a:t>
            </a:r>
            <a:r>
              <a:rPr lang="en-US" dirty="0" err="1"/>
              <a:t>menjanja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sr-Latn-RS" dirty="0"/>
              <a:t>č</a:t>
            </a:r>
            <a:r>
              <a:rPr lang="en-US" dirty="0" err="1"/>
              <a:t>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izra</a:t>
            </a:r>
            <a:r>
              <a:rPr lang="sr-Latn-RS" dirty="0"/>
              <a:t>ž</a:t>
            </a:r>
            <a:r>
              <a:rPr lang="en-US" dirty="0" err="1"/>
              <a:t>ava</a:t>
            </a:r>
            <a:r>
              <a:rPr lang="sr-Latn-R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ve</a:t>
            </a:r>
            <a:r>
              <a:rPr lang="sr-Latn-RS" dirty="0"/>
              <a:t>ć </a:t>
            </a:r>
            <a:r>
              <a:rPr lang="en-US" dirty="0" err="1"/>
              <a:t>pobu</a:t>
            </a:r>
            <a:r>
              <a:rPr lang="sr-Latn-RS" dirty="0"/>
              <a:t>đ</a:t>
            </a:r>
            <a:r>
              <a:rPr lang="en-US" dirty="0" err="1"/>
              <a:t>ena</a:t>
            </a:r>
            <a:r>
              <a:rPr lang="sr-Latn-R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sr-Latn-RS" dirty="0"/>
              <a:t>ve ključne strategije (prema Grosovom modelu):</a:t>
            </a:r>
          </a:p>
          <a:p>
            <a:pPr lvl="1"/>
            <a:r>
              <a:rPr lang="en-US" dirty="0" err="1"/>
              <a:t>kognitivn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ponovn</a:t>
            </a:r>
            <a:r>
              <a:rPr lang="sr-Latn-RS" dirty="0"/>
              <a:t>a</a:t>
            </a:r>
            <a:r>
              <a:rPr lang="en-US" dirty="0"/>
              <a:t> </a:t>
            </a:r>
            <a:r>
              <a:rPr lang="en-US" dirty="0" err="1"/>
              <a:t>procen</a:t>
            </a:r>
            <a:r>
              <a:rPr lang="sr-Latn-RS" dirty="0"/>
              <a:t>a (</a:t>
            </a:r>
            <a:r>
              <a:rPr lang="en-US" dirty="0"/>
              <a:t>cognitive reappraisal</a:t>
            </a:r>
            <a:r>
              <a:rPr lang="sr-Latn-RS" dirty="0"/>
              <a:t>)</a:t>
            </a:r>
          </a:p>
          <a:p>
            <a:pPr lvl="1"/>
            <a:r>
              <a:rPr lang="en-US" dirty="0" err="1"/>
              <a:t>suzbijanj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ekspresije</a:t>
            </a:r>
            <a:r>
              <a:rPr lang="sr-Latn-RS" dirty="0"/>
              <a:t> emocija (</a:t>
            </a:r>
            <a:r>
              <a:rPr lang="en-US" dirty="0"/>
              <a:t>expressive suppression</a:t>
            </a:r>
            <a:r>
              <a:rPr lang="sr-Latn-RS" dirty="0"/>
              <a:t>)</a:t>
            </a:r>
          </a:p>
          <a:p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je </a:t>
            </a:r>
            <a:r>
              <a:rPr lang="en-US" dirty="0" err="1"/>
              <a:t>fokusirana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ono</a:t>
            </a:r>
            <a:r>
              <a:rPr lang="sr-Latn-RS" dirty="0"/>
              <a:t> š</a:t>
            </a:r>
            <a:r>
              <a:rPr lang="en-US" dirty="0"/>
              <a:t>to </a:t>
            </a:r>
            <a:r>
              <a:rPr lang="en-US" dirty="0" err="1"/>
              <a:t>prethodi</a:t>
            </a:r>
            <a:r>
              <a:rPr lang="en-US" dirty="0"/>
              <a:t> </a:t>
            </a:r>
            <a:r>
              <a:rPr lang="en-US" dirty="0" err="1"/>
              <a:t>pojavi</a:t>
            </a:r>
            <a:r>
              <a:rPr lang="en-US" dirty="0"/>
              <a:t> </a:t>
            </a:r>
            <a:r>
              <a:rPr lang="en-US" dirty="0" err="1"/>
              <a:t>emocionalnog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sr-Latn-RS" dirty="0"/>
              <a:t>, </a:t>
            </a:r>
            <a:r>
              <a:rPr lang="en-US" dirty="0"/>
              <a:t>a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sr-Latn-RS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Ponovna</a:t>
            </a:r>
            <a:r>
              <a:rPr lang="en-US" dirty="0"/>
              <a:t> </a:t>
            </a:r>
            <a:r>
              <a:rPr lang="en-US" dirty="0" err="1"/>
              <a:t>procena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dirty="0"/>
              <a:t>U</a:t>
            </a:r>
            <a:r>
              <a:rPr lang="en-US" dirty="0" err="1"/>
              <a:t>ključuje</a:t>
            </a:r>
            <a:r>
              <a:rPr lang="en-US" dirty="0"/>
              <a:t> </a:t>
            </a:r>
            <a:r>
              <a:rPr lang="en-US" dirty="0" err="1"/>
              <a:t>menjanje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razmišlja</a:t>
            </a:r>
            <a:r>
              <a:rPr lang="en-US" dirty="0"/>
              <a:t> o </a:t>
            </a:r>
            <a:r>
              <a:rPr lang="en-US" dirty="0" err="1"/>
              <a:t>situaciji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menja</a:t>
            </a:r>
            <a:r>
              <a:rPr lang="en-US" dirty="0"/>
              <a:t>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emocionalni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uticaj</a:t>
            </a:r>
            <a:endParaRPr lang="sr-Latn-RS" dirty="0"/>
          </a:p>
          <a:p>
            <a:pPr algn="just"/>
            <a:r>
              <a:rPr lang="en-GB" dirty="0" err="1"/>
              <a:t>Reinterpretacija</a:t>
            </a:r>
            <a:r>
              <a:rPr lang="en-GB" dirty="0"/>
              <a:t> </a:t>
            </a:r>
            <a:r>
              <a:rPr lang="en-GB" dirty="0" err="1"/>
              <a:t>omogućava</a:t>
            </a:r>
            <a:r>
              <a:rPr lang="en-GB" dirty="0"/>
              <a:t> </a:t>
            </a:r>
            <a:r>
              <a:rPr lang="en-GB" dirty="0" err="1"/>
              <a:t>sagledavanje</a:t>
            </a:r>
            <a:r>
              <a:rPr lang="en-GB" dirty="0"/>
              <a:t> </a:t>
            </a:r>
            <a:r>
              <a:rPr lang="en-GB" dirty="0" err="1"/>
              <a:t>situacije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manje</a:t>
            </a:r>
            <a:r>
              <a:rPr lang="en-GB" dirty="0"/>
              <a:t> </a:t>
            </a:r>
            <a:r>
              <a:rPr lang="en-GB" dirty="0" err="1"/>
              <a:t>emocionalne</a:t>
            </a:r>
            <a:r>
              <a:rPr lang="en-GB" dirty="0"/>
              <a:t>, </a:t>
            </a:r>
            <a:r>
              <a:rPr lang="en-GB" dirty="0" err="1"/>
              <a:t>pri</a:t>
            </a:r>
            <a:r>
              <a:rPr lang="en-GB" dirty="0"/>
              <a:t> </a:t>
            </a:r>
            <a:r>
              <a:rPr lang="en-GB" dirty="0" err="1"/>
              <a:t>čemu</a:t>
            </a:r>
            <a:r>
              <a:rPr lang="en-GB" dirty="0"/>
              <a:t> se </a:t>
            </a:r>
            <a:r>
              <a:rPr lang="en-GB" dirty="0" err="1"/>
              <a:t>poseban</a:t>
            </a:r>
            <a:r>
              <a:rPr lang="en-GB" dirty="0"/>
              <a:t> </a:t>
            </a:r>
            <a:r>
              <a:rPr lang="en-GB" dirty="0" err="1"/>
              <a:t>naglasak</a:t>
            </a:r>
            <a:r>
              <a:rPr lang="en-GB" dirty="0"/>
              <a:t> </a:t>
            </a:r>
            <a:r>
              <a:rPr lang="en-GB" dirty="0" err="1"/>
              <a:t>stavlja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umanjenje</a:t>
            </a:r>
            <a:r>
              <a:rPr lang="en-GB" dirty="0"/>
              <a:t> </a:t>
            </a:r>
            <a:r>
              <a:rPr lang="en-GB" dirty="0" err="1"/>
              <a:t>uticaja</a:t>
            </a:r>
            <a:r>
              <a:rPr lang="en-GB" dirty="0"/>
              <a:t> </a:t>
            </a:r>
            <a:r>
              <a:rPr lang="en-GB" dirty="0" err="1"/>
              <a:t>izloženosti</a:t>
            </a:r>
            <a:r>
              <a:rPr lang="en-GB" dirty="0"/>
              <a:t> </a:t>
            </a:r>
            <a:r>
              <a:rPr lang="en-GB" dirty="0" err="1"/>
              <a:t>negativnim</a:t>
            </a:r>
            <a:r>
              <a:rPr lang="en-GB" dirty="0"/>
              <a:t> </a:t>
            </a:r>
            <a:r>
              <a:rPr lang="en-GB" dirty="0" err="1"/>
              <a:t>emocijama</a:t>
            </a:r>
            <a:endParaRPr lang="sr-Latn-RS" dirty="0"/>
          </a:p>
          <a:p>
            <a:pPr algn="just"/>
            <a:r>
              <a:rPr lang="en-GB" dirty="0" err="1"/>
              <a:t>Budući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javlja</a:t>
            </a:r>
            <a:r>
              <a:rPr lang="en-GB" dirty="0"/>
              <a:t> pre </a:t>
            </a:r>
            <a:r>
              <a:rPr lang="en-GB" dirty="0" err="1"/>
              <a:t>nego</a:t>
            </a:r>
            <a:r>
              <a:rPr lang="en-GB" dirty="0"/>
              <a:t> </a:t>
            </a:r>
            <a:r>
              <a:rPr lang="en-GB" dirty="0" err="1"/>
              <a:t>što</a:t>
            </a:r>
            <a:r>
              <a:rPr lang="en-GB" dirty="0"/>
              <a:t> je </a:t>
            </a:r>
            <a:r>
              <a:rPr lang="en-GB" dirty="0" err="1"/>
              <a:t>došlo</a:t>
            </a:r>
            <a:r>
              <a:rPr lang="en-GB" dirty="0"/>
              <a:t> do </a:t>
            </a:r>
            <a:r>
              <a:rPr lang="en-GB" dirty="0" err="1"/>
              <a:t>izazivanja</a:t>
            </a:r>
            <a:r>
              <a:rPr lang="en-GB" dirty="0"/>
              <a:t> </a:t>
            </a:r>
            <a:r>
              <a:rPr lang="en-GB" dirty="0" err="1"/>
              <a:t>emocionalnih</a:t>
            </a:r>
            <a:r>
              <a:rPr lang="en-GB" dirty="0"/>
              <a:t> </a:t>
            </a:r>
            <a:r>
              <a:rPr lang="en-GB" dirty="0" err="1"/>
              <a:t>odgovora</a:t>
            </a:r>
            <a:r>
              <a:rPr lang="en-GB" dirty="0"/>
              <a:t>, ova </a:t>
            </a:r>
            <a:r>
              <a:rPr lang="en-GB" dirty="0" err="1"/>
              <a:t>strategija</a:t>
            </a:r>
            <a:r>
              <a:rPr lang="en-GB" dirty="0"/>
              <a:t> je </a:t>
            </a:r>
            <a:r>
              <a:rPr lang="en-GB" dirty="0" err="1"/>
              <a:t>ekonomična</a:t>
            </a:r>
            <a:r>
              <a:rPr lang="en-GB" dirty="0"/>
              <a:t>, </a:t>
            </a:r>
            <a:r>
              <a:rPr lang="en-GB" dirty="0" err="1"/>
              <a:t>jer</a:t>
            </a:r>
            <a:r>
              <a:rPr lang="en-GB" dirty="0"/>
              <a:t> </a:t>
            </a:r>
            <a:r>
              <a:rPr lang="en-GB" dirty="0" err="1"/>
              <a:t>štedi</a:t>
            </a:r>
            <a:r>
              <a:rPr lang="en-GB" dirty="0"/>
              <a:t> </a:t>
            </a:r>
            <a:r>
              <a:rPr lang="en-GB" dirty="0" err="1"/>
              <a:t>kognitivne</a:t>
            </a:r>
            <a:r>
              <a:rPr lang="en-GB" dirty="0"/>
              <a:t> </a:t>
            </a:r>
            <a:r>
              <a:rPr lang="en-GB" dirty="0" err="1"/>
              <a:t>resurse</a:t>
            </a:r>
            <a:r>
              <a:rPr lang="en-GB" dirty="0"/>
              <a:t> </a:t>
            </a:r>
            <a:r>
              <a:rPr lang="en-GB" dirty="0" err="1"/>
              <a:t>osobe</a:t>
            </a:r>
            <a:r>
              <a:rPr lang="en-GB" dirty="0"/>
              <a:t>, </a:t>
            </a:r>
            <a:r>
              <a:rPr lang="en-GB" dirty="0" err="1"/>
              <a:t>ostavljajući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optimalno</a:t>
            </a:r>
            <a:r>
              <a:rPr lang="en-GB" dirty="0"/>
              <a:t> </a:t>
            </a:r>
            <a:r>
              <a:rPr lang="en-GB" dirty="0" err="1"/>
              <a:t>funkcionisanje</a:t>
            </a:r>
            <a:r>
              <a:rPr lang="en-GB" dirty="0"/>
              <a:t> 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situacije</a:t>
            </a:r>
            <a:r>
              <a:rPr lang="en-GB" dirty="0"/>
              <a:t>, u </a:t>
            </a:r>
            <a:r>
              <a:rPr lang="en-GB" dirty="0" err="1"/>
              <a:t>čemu</a:t>
            </a:r>
            <a:r>
              <a:rPr lang="en-GB" dirty="0"/>
              <a:t> se </a:t>
            </a:r>
            <a:r>
              <a:rPr lang="en-GB" dirty="0" err="1"/>
              <a:t>ogleda</a:t>
            </a:r>
            <a:r>
              <a:rPr lang="en-GB" dirty="0"/>
              <a:t> </a:t>
            </a:r>
            <a:r>
              <a:rPr lang="en-GB" dirty="0" err="1"/>
              <a:t>njen</a:t>
            </a:r>
            <a:r>
              <a:rPr lang="en-GB" dirty="0"/>
              <a:t> </a:t>
            </a:r>
            <a:r>
              <a:rPr lang="en-GB" b="1" dirty="0" err="1"/>
              <a:t>adaptivni</a:t>
            </a:r>
            <a:r>
              <a:rPr lang="en-GB" b="1" dirty="0"/>
              <a:t> </a:t>
            </a:r>
            <a:r>
              <a:rPr lang="en-GB" b="1" dirty="0" err="1"/>
              <a:t>karakter</a:t>
            </a:r>
            <a:r>
              <a:rPr lang="en-GB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sr-Latn-RS" dirty="0"/>
              <a:t>uzbijanje ekspresije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dirty="0" err="1"/>
              <a:t>j</a:t>
            </a:r>
            <a:r>
              <a:rPr lang="en-US" dirty="0" err="1"/>
              <a:t>avlja</a:t>
            </a:r>
            <a:r>
              <a:rPr lang="en-US" dirty="0"/>
              <a:t> se </a:t>
            </a:r>
            <a:r>
              <a:rPr lang="en-US" dirty="0" err="1"/>
              <a:t>kasnije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ne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samu</a:t>
            </a:r>
            <a:r>
              <a:rPr lang="en-US" dirty="0"/>
              <a:t> </a:t>
            </a:r>
            <a:r>
              <a:rPr lang="en-US" dirty="0" err="1"/>
              <a:t>emociju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bihejvioralne</a:t>
            </a:r>
            <a:r>
              <a:rPr lang="en-US" dirty="0"/>
              <a:t> </a:t>
            </a:r>
            <a:r>
              <a:rPr lang="en-US" dirty="0" err="1"/>
              <a:t>aspekte</a:t>
            </a:r>
            <a:r>
              <a:rPr lang="en-US" dirty="0"/>
              <a:t> </a:t>
            </a:r>
            <a:r>
              <a:rPr lang="en-US" dirty="0" err="1"/>
              <a:t>tendencija</a:t>
            </a:r>
            <a:r>
              <a:rPr lang="en-US" dirty="0"/>
              <a:t> </a:t>
            </a:r>
            <a:r>
              <a:rPr lang="en-US" dirty="0" err="1"/>
              <a:t>emocionalnog</a:t>
            </a:r>
            <a:r>
              <a:rPr lang="en-US" dirty="0"/>
              <a:t> </a:t>
            </a:r>
            <a:r>
              <a:rPr lang="en-US" dirty="0" err="1"/>
              <a:t>reagovanja</a:t>
            </a:r>
            <a:r>
              <a:rPr lang="en-US" dirty="0"/>
              <a:t>.</a:t>
            </a:r>
            <a:endParaRPr lang="sr-Latn-RS" dirty="0"/>
          </a:p>
          <a:p>
            <a:pPr algn="just"/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aktivan</a:t>
            </a:r>
            <a:r>
              <a:rPr lang="en-US" dirty="0"/>
              <a:t> </a:t>
            </a:r>
            <a:r>
              <a:rPr lang="en-US" dirty="0" err="1"/>
              <a:t>napor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emocijama</a:t>
            </a:r>
            <a:r>
              <a:rPr lang="en-US" dirty="0"/>
              <a:t> </a:t>
            </a:r>
            <a:endParaRPr lang="sr-Latn-RS" dirty="0"/>
          </a:p>
          <a:p>
            <a:pPr algn="just"/>
            <a:r>
              <a:rPr lang="sr-Latn-RS" dirty="0"/>
              <a:t>s</a:t>
            </a:r>
            <a:r>
              <a:rPr lang="en-GB" dirty="0" err="1"/>
              <a:t>uzbijanje</a:t>
            </a:r>
            <a:r>
              <a:rPr lang="en-GB" dirty="0"/>
              <a:t> </a:t>
            </a:r>
            <a:r>
              <a:rPr lang="en-GB" dirty="0" err="1"/>
              <a:t>ekspresije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r>
              <a:rPr lang="en-GB" dirty="0" err="1"/>
              <a:t>zahteva</a:t>
            </a:r>
            <a:r>
              <a:rPr lang="en-GB" dirty="0"/>
              <a:t> </a:t>
            </a:r>
            <a:r>
              <a:rPr lang="en-GB" dirty="0" err="1"/>
              <a:t>aktivno</a:t>
            </a:r>
            <a:r>
              <a:rPr lang="en-GB" dirty="0"/>
              <a:t> </a:t>
            </a:r>
            <a:r>
              <a:rPr lang="en-GB" dirty="0" err="1"/>
              <a:t>podešavanje</a:t>
            </a:r>
            <a:r>
              <a:rPr lang="en-GB" dirty="0"/>
              <a:t> </a:t>
            </a:r>
            <a:r>
              <a:rPr lang="en-GB" dirty="0" err="1"/>
              <a:t>emocionalnih</a:t>
            </a:r>
            <a:r>
              <a:rPr lang="en-GB" dirty="0"/>
              <a:t> </a:t>
            </a:r>
            <a:r>
              <a:rPr lang="en-GB" dirty="0" err="1"/>
              <a:t>odgovora</a:t>
            </a:r>
            <a:r>
              <a:rPr lang="en-GB" dirty="0"/>
              <a:t> </a:t>
            </a:r>
            <a:r>
              <a:rPr lang="en-GB" dirty="0" err="1"/>
              <a:t>čime</a:t>
            </a:r>
            <a:r>
              <a:rPr lang="en-GB" dirty="0"/>
              <a:t> se </a:t>
            </a:r>
            <a:r>
              <a:rPr lang="en-GB" dirty="0" err="1"/>
              <a:t>troše</a:t>
            </a:r>
            <a:r>
              <a:rPr lang="en-GB" dirty="0"/>
              <a:t> </a:t>
            </a:r>
            <a:r>
              <a:rPr lang="en-GB" dirty="0" err="1"/>
              <a:t>kognitivni</a:t>
            </a:r>
            <a:r>
              <a:rPr lang="en-GB" dirty="0"/>
              <a:t> </a:t>
            </a:r>
            <a:r>
              <a:rPr lang="en-GB" dirty="0" err="1"/>
              <a:t>kapaciteti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dirty="0" err="1"/>
              <a:t>važan</a:t>
            </a:r>
            <a:r>
              <a:rPr lang="en-GB" dirty="0"/>
              <a:t> </a:t>
            </a:r>
            <a:r>
              <a:rPr lang="en-GB" dirty="0" err="1"/>
              <a:t>preduslov</a:t>
            </a:r>
            <a:r>
              <a:rPr lang="en-GB" dirty="0"/>
              <a:t> </a:t>
            </a:r>
            <a:r>
              <a:rPr lang="en-GB" dirty="0" err="1"/>
              <a:t>uspešnog</a:t>
            </a:r>
            <a:r>
              <a:rPr lang="en-GB" dirty="0"/>
              <a:t> </a:t>
            </a:r>
            <a:r>
              <a:rPr lang="en-GB" dirty="0" err="1"/>
              <a:t>prevladavanja</a:t>
            </a:r>
            <a:r>
              <a:rPr lang="en-GB" dirty="0"/>
              <a:t> u </a:t>
            </a:r>
            <a:r>
              <a:rPr lang="en-GB" dirty="0" err="1"/>
              <a:t>stresnim</a:t>
            </a:r>
            <a:r>
              <a:rPr lang="en-GB" dirty="0"/>
              <a:t> </a:t>
            </a:r>
            <a:r>
              <a:rPr lang="en-GB" dirty="0" err="1"/>
              <a:t>situacijama</a:t>
            </a:r>
            <a:r>
              <a:rPr lang="en-GB" dirty="0"/>
              <a:t>. </a:t>
            </a:r>
            <a:endParaRPr lang="sr-Latn-RS" dirty="0"/>
          </a:p>
          <a:p>
            <a:pPr lvl="1" algn="just"/>
            <a:r>
              <a:rPr lang="en-GB" dirty="0" err="1"/>
              <a:t>Ričards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Gros </a:t>
            </a:r>
            <a:r>
              <a:rPr lang="en-GB" dirty="0" err="1"/>
              <a:t>su</a:t>
            </a:r>
            <a:r>
              <a:rPr lang="en-GB" dirty="0"/>
              <a:t> do </a:t>
            </a:r>
            <a:r>
              <a:rPr lang="en-GB" dirty="0" err="1"/>
              <a:t>ovakvog</a:t>
            </a:r>
            <a:r>
              <a:rPr lang="en-GB" dirty="0"/>
              <a:t> </a:t>
            </a:r>
            <a:r>
              <a:rPr lang="en-GB" dirty="0" err="1"/>
              <a:t>zaključka</a:t>
            </a:r>
            <a:r>
              <a:rPr lang="en-GB" dirty="0"/>
              <a:t> </a:t>
            </a:r>
            <a:r>
              <a:rPr lang="en-GB" dirty="0" err="1"/>
              <a:t>došli</a:t>
            </a:r>
            <a:r>
              <a:rPr lang="en-GB" dirty="0"/>
              <a:t> </a:t>
            </a:r>
            <a:r>
              <a:rPr lang="en-GB" dirty="0" err="1"/>
              <a:t>proučavajući</a:t>
            </a:r>
            <a:r>
              <a:rPr lang="en-GB" dirty="0"/>
              <a:t> </a:t>
            </a:r>
            <a:r>
              <a:rPr lang="en-GB" dirty="0" err="1"/>
              <a:t>uticaj</a:t>
            </a:r>
            <a:r>
              <a:rPr lang="en-GB" dirty="0"/>
              <a:t> </a:t>
            </a:r>
            <a:r>
              <a:rPr lang="en-GB" dirty="0" err="1"/>
              <a:t>suzbijanja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filma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je </a:t>
            </a:r>
            <a:r>
              <a:rPr lang="en-GB" dirty="0" err="1"/>
              <a:t>imao</a:t>
            </a:r>
            <a:r>
              <a:rPr lang="en-GB" dirty="0"/>
              <a:t> za </a:t>
            </a:r>
            <a:r>
              <a:rPr lang="en-GB" dirty="0" err="1"/>
              <a:t>cilj</a:t>
            </a:r>
            <a:r>
              <a:rPr lang="en-GB" dirty="0"/>
              <a:t> </a:t>
            </a:r>
            <a:r>
              <a:rPr lang="en-GB" dirty="0" err="1"/>
              <a:t>ispitivanje</a:t>
            </a:r>
            <a:r>
              <a:rPr lang="en-GB" dirty="0"/>
              <a:t> </a:t>
            </a:r>
            <a:r>
              <a:rPr lang="en-GB" dirty="0" err="1"/>
              <a:t>uticaja</a:t>
            </a:r>
            <a:r>
              <a:rPr lang="en-GB" dirty="0"/>
              <a:t> </a:t>
            </a:r>
            <a:r>
              <a:rPr lang="en-GB" dirty="0" err="1"/>
              <a:t>indukovanih</a:t>
            </a:r>
            <a:r>
              <a:rPr lang="en-GB" dirty="0"/>
              <a:t> </a:t>
            </a:r>
            <a:r>
              <a:rPr lang="en-GB" dirty="0" err="1"/>
              <a:t>negativnih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pamćenje</a:t>
            </a:r>
            <a:r>
              <a:rPr lang="en-GB" dirty="0"/>
              <a:t> </a:t>
            </a:r>
            <a:r>
              <a:rPr lang="en-GB" dirty="0" err="1"/>
              <a:t>prikazanih</a:t>
            </a:r>
            <a:r>
              <a:rPr lang="en-GB" dirty="0"/>
              <a:t> </a:t>
            </a:r>
            <a:r>
              <a:rPr lang="en-GB" dirty="0" err="1"/>
              <a:t>auditivnih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vizuelnih</a:t>
            </a:r>
            <a:r>
              <a:rPr lang="en-GB" dirty="0"/>
              <a:t> </a:t>
            </a:r>
            <a:r>
              <a:rPr lang="en-GB" dirty="0" err="1"/>
              <a:t>detalja</a:t>
            </a:r>
            <a:r>
              <a:rPr lang="en-GB" dirty="0"/>
              <a:t>. </a:t>
            </a:r>
            <a:r>
              <a:rPr lang="en-GB" dirty="0" err="1"/>
              <a:t>Ispitanici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nisu</a:t>
            </a:r>
            <a:r>
              <a:rPr lang="en-GB" dirty="0"/>
              <a:t> </a:t>
            </a:r>
            <a:r>
              <a:rPr lang="en-GB" dirty="0" err="1"/>
              <a:t>dobili</a:t>
            </a:r>
            <a:r>
              <a:rPr lang="en-GB" dirty="0"/>
              <a:t> </a:t>
            </a:r>
            <a:r>
              <a:rPr lang="en-GB" dirty="0" err="1"/>
              <a:t>zadatak</a:t>
            </a:r>
            <a:r>
              <a:rPr lang="en-GB" dirty="0"/>
              <a:t> da se </a:t>
            </a:r>
            <a:r>
              <a:rPr lang="en-GB" dirty="0" err="1"/>
              <a:t>suzdržavaju</a:t>
            </a:r>
            <a:r>
              <a:rPr lang="en-GB" dirty="0"/>
              <a:t> od </a:t>
            </a:r>
            <a:r>
              <a:rPr lang="en-GB" dirty="0" err="1"/>
              <a:t>ispoljavanja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imali</a:t>
            </a:r>
            <a:r>
              <a:rPr lang="en-GB" dirty="0"/>
              <a:t> </a:t>
            </a:r>
            <a:r>
              <a:rPr lang="en-GB" dirty="0" err="1"/>
              <a:t>bolja</a:t>
            </a:r>
            <a:r>
              <a:rPr lang="en-GB" dirty="0"/>
              <a:t> </a:t>
            </a:r>
            <a:r>
              <a:rPr lang="en-GB" dirty="0" err="1"/>
              <a:t>postignuća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zadacima</a:t>
            </a:r>
            <a:r>
              <a:rPr lang="en-GB" dirty="0"/>
              <a:t> </a:t>
            </a:r>
            <a:r>
              <a:rPr lang="en-GB" dirty="0" err="1"/>
              <a:t>prisećanja</a:t>
            </a:r>
            <a:r>
              <a:rPr lang="sr-Latn-R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Individualne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RS" dirty="0"/>
              <a:t>Češća primena </a:t>
            </a:r>
            <a:r>
              <a:rPr lang="en-US" dirty="0" err="1"/>
              <a:t>ponovn</a:t>
            </a:r>
            <a:r>
              <a:rPr lang="sr-Latn-RS" dirty="0"/>
              <a:t>e</a:t>
            </a:r>
            <a:r>
              <a:rPr lang="en-US" dirty="0"/>
              <a:t> </a:t>
            </a:r>
            <a:r>
              <a:rPr lang="en-US" dirty="0" err="1"/>
              <a:t>procen</a:t>
            </a:r>
            <a:r>
              <a:rPr lang="sr-Latn-RS" dirty="0"/>
              <a:t>e u vezi sa učestalijim </a:t>
            </a:r>
            <a:r>
              <a:rPr lang="en-US" dirty="0" err="1"/>
              <a:t>doživljava</a:t>
            </a:r>
            <a:r>
              <a:rPr lang="sr-Latn-RS" dirty="0"/>
              <a:t>njem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sr-Latn-RS" dirty="0"/>
              <a:t>njem</a:t>
            </a:r>
            <a:r>
              <a:rPr lang="en-US" dirty="0"/>
              <a:t> </a:t>
            </a:r>
            <a:r>
              <a:rPr lang="en-US" dirty="0" err="1"/>
              <a:t>pozitivnih</a:t>
            </a:r>
            <a:r>
              <a:rPr lang="en-US" dirty="0"/>
              <a:t> a </a:t>
            </a:r>
            <a:r>
              <a:rPr lang="sr-Latn-RS" dirty="0"/>
              <a:t>ređe</a:t>
            </a:r>
            <a:r>
              <a:rPr lang="en-US" dirty="0"/>
              <a:t> </a:t>
            </a:r>
            <a:r>
              <a:rPr lang="en-US" dirty="0" err="1"/>
              <a:t>negativnih</a:t>
            </a:r>
            <a:r>
              <a:rPr lang="en-US" dirty="0"/>
              <a:t> </a:t>
            </a:r>
            <a:r>
              <a:rPr lang="en-US" dirty="0" err="1"/>
              <a:t>emocija</a:t>
            </a:r>
            <a:endParaRPr lang="sr-Latn-RS" dirty="0"/>
          </a:p>
          <a:p>
            <a:pPr algn="just"/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ponovne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se </a:t>
            </a:r>
            <a:r>
              <a:rPr lang="en-US" dirty="0" err="1"/>
              <a:t>pokazalo</a:t>
            </a:r>
            <a:r>
              <a:rPr lang="en-US" dirty="0"/>
              <a:t> </a:t>
            </a:r>
            <a:r>
              <a:rPr lang="en-US" dirty="0" err="1"/>
              <a:t>povezanim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višim</a:t>
            </a:r>
            <a:r>
              <a:rPr lang="en-US" dirty="0"/>
              <a:t> </a:t>
            </a:r>
            <a:r>
              <a:rPr lang="en-US" dirty="0" err="1"/>
              <a:t>stupnjem</a:t>
            </a:r>
            <a:r>
              <a:rPr lang="en-US" dirty="0"/>
              <a:t> </a:t>
            </a:r>
            <a:r>
              <a:rPr lang="en-US" dirty="0" err="1"/>
              <a:t>blagostanja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boljim</a:t>
            </a:r>
            <a:r>
              <a:rPr lang="en-US" dirty="0"/>
              <a:t> </a:t>
            </a:r>
            <a:r>
              <a:rPr lang="en-US" dirty="0" err="1"/>
              <a:t>funkcionisanjem</a:t>
            </a:r>
            <a:r>
              <a:rPr lang="en-US" dirty="0"/>
              <a:t> u </a:t>
            </a:r>
            <a:r>
              <a:rPr lang="en-US" dirty="0" err="1"/>
              <a:t>interpersonalnoj</a:t>
            </a:r>
            <a:r>
              <a:rPr lang="en-US" dirty="0"/>
              <a:t> </a:t>
            </a:r>
            <a:r>
              <a:rPr lang="en-US" dirty="0" err="1"/>
              <a:t>sferi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suzbijanja</a:t>
            </a:r>
            <a:r>
              <a:rPr lang="en-US" dirty="0"/>
              <a:t> </a:t>
            </a:r>
            <a:r>
              <a:rPr lang="en-US" dirty="0" err="1"/>
              <a:t>imalo</a:t>
            </a:r>
            <a:r>
              <a:rPr lang="en-US" dirty="0"/>
              <a:t> </a:t>
            </a:r>
            <a:r>
              <a:rPr lang="en-US" dirty="0" err="1"/>
              <a:t>suprotan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. </a:t>
            </a:r>
            <a:endParaRPr lang="sr-Latn-RS" dirty="0"/>
          </a:p>
          <a:p>
            <a:pPr algn="just"/>
            <a:r>
              <a:rPr lang="sr-Latn-RS" dirty="0"/>
              <a:t>D</a:t>
            </a:r>
            <a:r>
              <a:rPr lang="en-US" dirty="0" err="1"/>
              <a:t>ugoročno</a:t>
            </a:r>
            <a:r>
              <a:rPr lang="en-US" dirty="0"/>
              <a:t> </a:t>
            </a:r>
            <a:r>
              <a:rPr lang="en-US" dirty="0" err="1"/>
              <a:t>suzbijanje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jedini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izlaženja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snažnim</a:t>
            </a:r>
            <a:r>
              <a:rPr lang="en-US" dirty="0"/>
              <a:t> </a:t>
            </a:r>
            <a:r>
              <a:rPr lang="en-US" dirty="0" err="1"/>
              <a:t>emocijama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psihičko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fizičko</a:t>
            </a:r>
            <a:r>
              <a:rPr lang="en-US" dirty="0"/>
              <a:t>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voditi</a:t>
            </a:r>
            <a:r>
              <a:rPr lang="en-US" dirty="0"/>
              <a:t> </a:t>
            </a:r>
            <a:r>
              <a:rPr lang="en-US" dirty="0" err="1"/>
              <a:t>psihosomatskim</a:t>
            </a:r>
            <a:r>
              <a:rPr lang="en-US" dirty="0"/>
              <a:t> </a:t>
            </a:r>
            <a:r>
              <a:rPr lang="en-US" dirty="0" err="1"/>
              <a:t>oboljenjima</a:t>
            </a:r>
            <a:endParaRPr lang="sr-Latn-RS" dirty="0"/>
          </a:p>
          <a:p>
            <a:pPr algn="just"/>
            <a:r>
              <a:rPr lang="en-US" dirty="0" err="1"/>
              <a:t>Ovakvi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 </a:t>
            </a:r>
            <a:r>
              <a:rPr lang="en-US" dirty="0" err="1"/>
              <a:t>shvatanju</a:t>
            </a:r>
            <a:r>
              <a:rPr lang="en-US" dirty="0"/>
              <a:t> o </a:t>
            </a:r>
            <a:r>
              <a:rPr lang="en-US" dirty="0" err="1"/>
              <a:t>suzbijanju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„</a:t>
            </a:r>
            <a:r>
              <a:rPr lang="en-US" dirty="0" err="1"/>
              <a:t>nezdravoj</a:t>
            </a:r>
            <a:r>
              <a:rPr lang="en-US" dirty="0"/>
              <a:t>“ </a:t>
            </a:r>
            <a:r>
              <a:rPr lang="en-US" dirty="0" err="1"/>
              <a:t>strategiji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posledice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.</a:t>
            </a:r>
            <a:endParaRPr lang="sr-Latn-RS" dirty="0"/>
          </a:p>
          <a:p>
            <a:pPr algn="just"/>
            <a:r>
              <a:rPr lang="en-US" dirty="0"/>
              <a:t>EI</a:t>
            </a:r>
            <a:r>
              <a:rPr lang="sr-Latn-RS" dirty="0"/>
              <a:t> (i crta i sposobnost) -</a:t>
            </a:r>
            <a:r>
              <a:rPr lang="en-US" dirty="0"/>
              <a:t> u </a:t>
            </a:r>
            <a:r>
              <a:rPr lang="en-US" dirty="0" err="1"/>
              <a:t>pozitivnoj</a:t>
            </a:r>
            <a:r>
              <a:rPr lang="en-US" dirty="0"/>
              <a:t> </a:t>
            </a:r>
            <a:r>
              <a:rPr lang="en-US" dirty="0" err="1"/>
              <a:t>korelaciji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adaptivnih</a:t>
            </a:r>
            <a:r>
              <a:rPr lang="en-US" dirty="0"/>
              <a:t> </a:t>
            </a:r>
            <a:r>
              <a:rPr lang="en-US" dirty="0" err="1"/>
              <a:t>strategija</a:t>
            </a:r>
            <a:r>
              <a:rPr lang="en-US" dirty="0"/>
              <a:t> </a:t>
            </a:r>
            <a:r>
              <a:rPr lang="en-US" dirty="0" err="1"/>
              <a:t>prevladavanja</a:t>
            </a:r>
            <a:r>
              <a:rPr lang="en-US" dirty="0"/>
              <a:t> (</a:t>
            </a:r>
            <a:r>
              <a:rPr lang="en-US" dirty="0" err="1"/>
              <a:t>poput</a:t>
            </a:r>
            <a:r>
              <a:rPr lang="en-US" dirty="0"/>
              <a:t> </a:t>
            </a:r>
            <a:r>
              <a:rPr lang="en-US" dirty="0" err="1"/>
              <a:t>fokusiranja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problem</a:t>
            </a:r>
            <a:r>
              <a:rPr lang="sr-Latn-RS" dirty="0"/>
              <a:t> i ponovne procene</a:t>
            </a:r>
            <a:r>
              <a:rPr lang="en-US" dirty="0"/>
              <a:t>), a u </a:t>
            </a:r>
            <a:r>
              <a:rPr lang="en-US" dirty="0" err="1"/>
              <a:t>negativnoj</a:t>
            </a:r>
            <a:r>
              <a:rPr lang="en-US" dirty="0"/>
              <a:t> </a:t>
            </a:r>
            <a:r>
              <a:rPr lang="en-US" dirty="0" err="1"/>
              <a:t>korelaciji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maladaptivnim</a:t>
            </a:r>
            <a:r>
              <a:rPr lang="en-US" dirty="0"/>
              <a:t> </a:t>
            </a:r>
            <a:r>
              <a:rPr lang="en-US" dirty="0" err="1"/>
              <a:t>strategijama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izbegavanjem</a:t>
            </a:r>
            <a:r>
              <a:rPr lang="sr-Latn-RS" dirty="0"/>
              <a:t>, suzbijanjem ekspresije i sl.</a:t>
            </a:r>
            <a:r>
              <a:rPr lang="en-US" dirty="0"/>
              <a:t>)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Šta je EI?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EI</a:t>
            </a:r>
            <a:r>
              <a:rPr lang="en-GB" dirty="0"/>
              <a:t> se </a:t>
            </a:r>
            <a:r>
              <a:rPr lang="en-GB" dirty="0" err="1"/>
              <a:t>odnosi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razlike</a:t>
            </a:r>
            <a:r>
              <a:rPr lang="en-GB" dirty="0"/>
              <a:t> u </a:t>
            </a:r>
            <a:r>
              <a:rPr lang="en-GB" dirty="0" err="1"/>
              <a:t>pogledu</a:t>
            </a:r>
            <a:r>
              <a:rPr lang="en-GB" dirty="0"/>
              <a:t> </a:t>
            </a:r>
            <a:r>
              <a:rPr lang="en-GB" dirty="0" err="1"/>
              <a:t>stepena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uoče</a:t>
            </a:r>
            <a:r>
              <a:rPr lang="en-GB" dirty="0"/>
              <a:t>, </a:t>
            </a:r>
            <a:r>
              <a:rPr lang="en-GB" dirty="0" err="1"/>
              <a:t>obrade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iskoriste</a:t>
            </a:r>
            <a:r>
              <a:rPr lang="en-GB" dirty="0"/>
              <a:t> </a:t>
            </a:r>
            <a:r>
              <a:rPr lang="en-GB" dirty="0" err="1"/>
              <a:t>emocionalno</a:t>
            </a:r>
            <a:r>
              <a:rPr lang="en-GB" dirty="0"/>
              <a:t> </a:t>
            </a:r>
            <a:r>
              <a:rPr lang="en-GB" dirty="0" err="1"/>
              <a:t>obojene</a:t>
            </a:r>
            <a:r>
              <a:rPr lang="en-GB" dirty="0"/>
              <a:t> </a:t>
            </a:r>
            <a:r>
              <a:rPr lang="en-GB" dirty="0" err="1"/>
              <a:t>informacije</a:t>
            </a:r>
            <a:r>
              <a:rPr lang="en-GB" dirty="0"/>
              <a:t>,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interpersonalne</a:t>
            </a:r>
            <a:r>
              <a:rPr lang="en-GB" dirty="0"/>
              <a:t>, </a:t>
            </a:r>
            <a:r>
              <a:rPr lang="en-GB" dirty="0" err="1"/>
              <a:t>tako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intrapersonalne</a:t>
            </a:r>
            <a:r>
              <a:rPr lang="en-GB" dirty="0"/>
              <a:t> </a:t>
            </a:r>
            <a:r>
              <a:rPr lang="en-GB" dirty="0" err="1"/>
              <a:t>prirode</a:t>
            </a:r>
            <a:r>
              <a:rPr lang="en-GB" dirty="0"/>
              <a:t> (Mayer &amp; </a:t>
            </a:r>
            <a:r>
              <a:rPr lang="en-GB" dirty="0" err="1"/>
              <a:t>Salovey</a:t>
            </a:r>
            <a:r>
              <a:rPr lang="en-GB" dirty="0"/>
              <a:t>, 1997)</a:t>
            </a:r>
            <a:r>
              <a:rPr lang="sr-Latn-RS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Različite konceptualizacije EI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Konceptualni m</a:t>
            </a:r>
            <a:r>
              <a:rPr lang="en-GB" dirty="0" err="1"/>
              <a:t>odel</a:t>
            </a:r>
            <a:r>
              <a:rPr lang="sr-Latn-RS" dirty="0"/>
              <a:t>i</a:t>
            </a:r>
            <a:r>
              <a:rPr lang="en-GB" dirty="0"/>
              <a:t> EI</a:t>
            </a:r>
            <a:endParaRPr lang="sr-Latn-RS" dirty="0"/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Model sposobnosti – (npr.</a:t>
            </a:r>
            <a:r>
              <a:rPr lang="en-GB" dirty="0"/>
              <a:t> model </a:t>
            </a:r>
            <a:r>
              <a:rPr lang="en-GB" dirty="0" err="1"/>
              <a:t>Majera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Saloveja</a:t>
            </a:r>
            <a:r>
              <a:rPr lang="sr-Latn-RS" dirty="0"/>
              <a:t>)</a:t>
            </a:r>
            <a:r>
              <a:rPr lang="en-GB" dirty="0"/>
              <a:t> 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koga</a:t>
            </a:r>
            <a:r>
              <a:rPr lang="en-GB" dirty="0"/>
              <a:t> se </a:t>
            </a:r>
            <a:r>
              <a:rPr lang="en-GB" dirty="0" err="1"/>
              <a:t>ovaj</a:t>
            </a:r>
            <a:r>
              <a:rPr lang="en-GB" dirty="0"/>
              <a:t> </a:t>
            </a:r>
            <a:r>
              <a:rPr lang="en-GB" dirty="0" err="1"/>
              <a:t>konstrukt</a:t>
            </a:r>
            <a:r>
              <a:rPr lang="en-GB" dirty="0"/>
              <a:t> </a:t>
            </a:r>
            <a:r>
              <a:rPr lang="en-GB" dirty="0" err="1"/>
              <a:t>pozicionira</a:t>
            </a:r>
            <a:r>
              <a:rPr lang="en-GB" dirty="0"/>
              <a:t> u </a:t>
            </a:r>
            <a:r>
              <a:rPr lang="en-GB" dirty="0" err="1"/>
              <a:t>domen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; </a:t>
            </a:r>
            <a:endParaRPr lang="sr-Latn-RS" dirty="0"/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Mešoviti model – </a:t>
            </a:r>
            <a:r>
              <a:rPr lang="en-GB" dirty="0"/>
              <a:t> </a:t>
            </a:r>
            <a:r>
              <a:rPr lang="sr-Latn-RS" dirty="0"/>
              <a:t>shvatanje da se </a:t>
            </a:r>
            <a:r>
              <a:rPr lang="en-GB" dirty="0"/>
              <a:t>EI </a:t>
            </a:r>
            <a:r>
              <a:rPr lang="en-GB" dirty="0" err="1"/>
              <a:t>prostire</a:t>
            </a:r>
            <a:r>
              <a:rPr lang="en-GB" dirty="0"/>
              <a:t> </a:t>
            </a:r>
            <a:r>
              <a:rPr lang="en-GB" dirty="0" err="1"/>
              <a:t>kroz</a:t>
            </a:r>
            <a:r>
              <a:rPr lang="en-GB" dirty="0"/>
              <a:t> </a:t>
            </a:r>
            <a:r>
              <a:rPr lang="en-GB" dirty="0" err="1"/>
              <a:t>različite</a:t>
            </a:r>
            <a:r>
              <a:rPr lang="en-GB" dirty="0"/>
              <a:t> </a:t>
            </a:r>
            <a:r>
              <a:rPr lang="en-GB" dirty="0" err="1"/>
              <a:t>psihološke</a:t>
            </a:r>
            <a:r>
              <a:rPr lang="en-GB" dirty="0"/>
              <a:t> </a:t>
            </a:r>
            <a:r>
              <a:rPr lang="en-GB" dirty="0" err="1"/>
              <a:t>domene</a:t>
            </a:r>
            <a:r>
              <a:rPr lang="en-GB" dirty="0"/>
              <a:t> 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U odnosu na način </a:t>
            </a:r>
            <a:r>
              <a:rPr lang="sr-Latn-RS" dirty="0" err="1"/>
              <a:t>operacionalizacije</a:t>
            </a:r>
            <a:r>
              <a:rPr lang="sr-Latn-R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Putem testova za procenu sposobnosti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/>
              <a:t>Putem mera </a:t>
            </a:r>
            <a:r>
              <a:rPr lang="sr-Latn-RS" dirty="0" err="1"/>
              <a:t>samoprocene</a:t>
            </a:r>
            <a:r>
              <a:rPr lang="sr-Latn-RS" dirty="0"/>
              <a:t> (EI kao crta ličnosti)</a:t>
            </a:r>
          </a:p>
          <a:p>
            <a:pPr marL="0" indent="0">
              <a:buNone/>
            </a:pPr>
            <a:r>
              <a:rPr lang="sr-Latn-RS" dirty="0"/>
              <a:t> </a:t>
            </a:r>
          </a:p>
          <a:p>
            <a:pPr marL="0" indent="0">
              <a:buNone/>
            </a:pPr>
            <a:r>
              <a:rPr lang="sr-Latn-RS" dirty="0"/>
              <a:t>tj. mere maksimalnog </a:t>
            </a:r>
            <a:r>
              <a:rPr lang="sr-Latn-RS" dirty="0" err="1"/>
              <a:t>vs</a:t>
            </a:r>
            <a:r>
              <a:rPr lang="sr-Latn-RS" dirty="0"/>
              <a:t>. mere tipičnog učinka/postignuća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EI kao sposobnost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/>
              <a:t>EI se definiše kao </a:t>
            </a:r>
            <a:r>
              <a:rPr lang="en-GB" dirty="0" err="1"/>
              <a:t>sposobnost</a:t>
            </a:r>
            <a:r>
              <a:rPr lang="en-GB" dirty="0"/>
              <a:t> </a:t>
            </a:r>
            <a:r>
              <a:rPr lang="en-GB" dirty="0" err="1"/>
              <a:t>obrade</a:t>
            </a:r>
            <a:r>
              <a:rPr lang="en-GB" dirty="0"/>
              <a:t> </a:t>
            </a:r>
            <a:r>
              <a:rPr lang="en-GB" dirty="0" err="1"/>
              <a:t>informacija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tiču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,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sopstvenih</a:t>
            </a:r>
            <a:r>
              <a:rPr lang="en-GB" dirty="0"/>
              <a:t>, </a:t>
            </a:r>
            <a:r>
              <a:rPr lang="en-GB" dirty="0" err="1"/>
              <a:t>tako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tuđih</a:t>
            </a:r>
            <a:r>
              <a:rPr lang="en-GB" dirty="0"/>
              <a:t>, pa u </a:t>
            </a:r>
            <a:r>
              <a:rPr lang="en-GB" dirty="0" err="1"/>
              <a:t>skladu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tim</a:t>
            </a:r>
            <a:r>
              <a:rPr lang="en-GB" dirty="0"/>
              <a:t> </a:t>
            </a:r>
            <a:r>
              <a:rPr lang="en-GB" dirty="0" err="1"/>
              <a:t>postoje</a:t>
            </a:r>
            <a:r>
              <a:rPr lang="en-GB" dirty="0"/>
              <a:t> </a:t>
            </a:r>
            <a:r>
              <a:rPr lang="en-GB" dirty="0" err="1"/>
              <a:t>individualne</a:t>
            </a:r>
            <a:r>
              <a:rPr lang="en-GB" dirty="0"/>
              <a:t> </a:t>
            </a:r>
            <a:r>
              <a:rPr lang="en-GB" dirty="0" err="1"/>
              <a:t>razlike</a:t>
            </a:r>
            <a:r>
              <a:rPr lang="en-GB" dirty="0"/>
              <a:t> u </a:t>
            </a:r>
            <a:r>
              <a:rPr lang="en-GB" dirty="0" err="1"/>
              <a:t>kapacitetu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emocije</a:t>
            </a:r>
            <a:r>
              <a:rPr lang="en-GB" dirty="0"/>
              <a:t> </a:t>
            </a:r>
            <a:r>
              <a:rPr lang="en-GB" dirty="0" err="1"/>
              <a:t>opaze</a:t>
            </a:r>
            <a:r>
              <a:rPr lang="en-GB" dirty="0"/>
              <a:t>, </a:t>
            </a:r>
            <a:r>
              <a:rPr lang="en-GB" dirty="0" err="1"/>
              <a:t>ispravno</a:t>
            </a:r>
            <a:r>
              <a:rPr lang="en-GB" dirty="0"/>
              <a:t> </a:t>
            </a:r>
            <a:r>
              <a:rPr lang="en-GB" dirty="0" err="1"/>
              <a:t>tumače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njima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određeni</a:t>
            </a:r>
            <a:r>
              <a:rPr lang="en-GB" dirty="0"/>
              <a:t> </a:t>
            </a:r>
            <a:r>
              <a:rPr lang="en-GB" dirty="0" err="1"/>
              <a:t>način</a:t>
            </a:r>
            <a:r>
              <a:rPr lang="en-GB" dirty="0"/>
              <a:t> </a:t>
            </a:r>
            <a:r>
              <a:rPr lang="en-GB" dirty="0" err="1"/>
              <a:t>upravlja</a:t>
            </a:r>
            <a:r>
              <a:rPr lang="sr-Latn-RS" dirty="0"/>
              <a:t> </a:t>
            </a:r>
            <a:r>
              <a:rPr lang="en-GB" dirty="0"/>
              <a:t>(Mayer &amp; </a:t>
            </a:r>
            <a:r>
              <a:rPr lang="en-GB" dirty="0" err="1"/>
              <a:t>Salovey</a:t>
            </a:r>
            <a:r>
              <a:rPr lang="en-GB" dirty="0"/>
              <a:t>, 1993</a:t>
            </a:r>
            <a:r>
              <a:rPr lang="sr-Latn-RS" dirty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Č</a:t>
            </a:r>
            <a:r>
              <a:rPr lang="en-GB" dirty="0" err="1"/>
              <a:t>etiri</a:t>
            </a:r>
            <a:r>
              <a:rPr lang="en-GB" dirty="0"/>
              <a:t> </a:t>
            </a:r>
            <a:r>
              <a:rPr lang="en-GB" dirty="0" err="1"/>
              <a:t>hijerarhijski</a:t>
            </a:r>
            <a:r>
              <a:rPr lang="en-GB" dirty="0"/>
              <a:t> </a:t>
            </a:r>
            <a:r>
              <a:rPr lang="en-GB" dirty="0" err="1"/>
              <a:t>organizovane</a:t>
            </a:r>
            <a:r>
              <a:rPr lang="en-GB" dirty="0"/>
              <a:t> </a:t>
            </a:r>
            <a:r>
              <a:rPr lang="en-GB" dirty="0" err="1"/>
              <a:t>grane</a:t>
            </a:r>
            <a:r>
              <a:rPr lang="en-GB" dirty="0"/>
              <a:t> </a:t>
            </a:r>
            <a:br>
              <a:rPr lang="en-US" dirty="0"/>
            </a:br>
            <a:r>
              <a:rPr lang="sr-Latn-RS" dirty="0"/>
              <a:t>EI kao sposobnosti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err="1"/>
              <a:t>opažanje</a:t>
            </a:r>
            <a:r>
              <a:rPr lang="en-GB" dirty="0"/>
              <a:t> </a:t>
            </a:r>
            <a:r>
              <a:rPr lang="en-GB" dirty="0" err="1"/>
              <a:t>emocija</a:t>
            </a:r>
            <a:endParaRPr lang="sr-Latn-RS" dirty="0"/>
          </a:p>
          <a:p>
            <a:pPr marL="914400" lvl="1" indent="-514350"/>
            <a:r>
              <a:rPr lang="en-GB" dirty="0" err="1"/>
              <a:t>sposobnost</a:t>
            </a:r>
            <a:r>
              <a:rPr lang="en-GB" dirty="0"/>
              <a:t> </a:t>
            </a:r>
            <a:r>
              <a:rPr lang="en-GB" dirty="0" err="1"/>
              <a:t>identifikacije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diferencijacije</a:t>
            </a:r>
            <a:r>
              <a:rPr lang="en-GB" dirty="0"/>
              <a:t> </a:t>
            </a:r>
            <a:r>
              <a:rPr lang="en-GB" dirty="0" err="1"/>
              <a:t>sopstvenih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tuđih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onih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se </a:t>
            </a:r>
            <a:r>
              <a:rPr lang="en-GB" dirty="0" err="1"/>
              <a:t>mogu</a:t>
            </a:r>
            <a:r>
              <a:rPr lang="en-GB" dirty="0"/>
              <a:t> </a:t>
            </a:r>
            <a:r>
              <a:rPr lang="en-GB" dirty="0" err="1"/>
              <a:t>prepoznati</a:t>
            </a:r>
            <a:r>
              <a:rPr lang="en-GB" dirty="0"/>
              <a:t> u </a:t>
            </a:r>
            <a:r>
              <a:rPr lang="en-GB" dirty="0" err="1"/>
              <a:t>umetničkim</a:t>
            </a:r>
            <a:r>
              <a:rPr lang="en-GB" dirty="0"/>
              <a:t> </a:t>
            </a:r>
            <a:r>
              <a:rPr lang="en-GB" dirty="0" err="1"/>
              <a:t>delima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sl. </a:t>
            </a:r>
            <a:r>
              <a:rPr lang="en-GB" dirty="0" err="1"/>
              <a:t>Osim</a:t>
            </a:r>
            <a:r>
              <a:rPr lang="en-GB" dirty="0"/>
              <a:t> toga, ova </a:t>
            </a:r>
            <a:r>
              <a:rPr lang="en-GB" dirty="0" err="1"/>
              <a:t>sposobnost</a:t>
            </a:r>
            <a:r>
              <a:rPr lang="en-GB" dirty="0"/>
              <a:t> se </a:t>
            </a:r>
            <a:r>
              <a:rPr lang="en-GB" dirty="0" err="1"/>
              <a:t>odnosi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ispravnu</a:t>
            </a:r>
            <a:r>
              <a:rPr lang="en-GB" dirty="0"/>
              <a:t> </a:t>
            </a:r>
            <a:r>
              <a:rPr lang="en-GB" dirty="0" err="1"/>
              <a:t>ekspresiju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uspešno</a:t>
            </a:r>
            <a:r>
              <a:rPr lang="en-GB" dirty="0"/>
              <a:t> </a:t>
            </a:r>
            <a:r>
              <a:rPr lang="en-GB" dirty="0" err="1"/>
              <a:t>prepoznavanje</a:t>
            </a:r>
            <a:r>
              <a:rPr lang="en-GB" dirty="0"/>
              <a:t> </a:t>
            </a:r>
            <a:r>
              <a:rPr lang="en-GB" dirty="0" err="1"/>
              <a:t>pogrešnog</a:t>
            </a:r>
            <a:r>
              <a:rPr lang="en-GB" dirty="0"/>
              <a:t> </a:t>
            </a:r>
            <a:r>
              <a:rPr lang="en-GB" dirty="0" err="1"/>
              <a:t>izražavanja</a:t>
            </a:r>
            <a:r>
              <a:rPr lang="en-GB" dirty="0"/>
              <a:t> </a:t>
            </a:r>
            <a:r>
              <a:rPr lang="en-GB" dirty="0" err="1"/>
              <a:t>emocija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err="1"/>
              <a:t>emocionalna</a:t>
            </a:r>
            <a:r>
              <a:rPr lang="en-GB" dirty="0"/>
              <a:t> </a:t>
            </a:r>
            <a:r>
              <a:rPr lang="en-GB" dirty="0" err="1"/>
              <a:t>facilitacija</a:t>
            </a:r>
            <a:endParaRPr lang="sr-Latn-RS" dirty="0"/>
          </a:p>
          <a:p>
            <a:pPr marL="914400" lvl="1" indent="-514350"/>
            <a:r>
              <a:rPr lang="en-GB" dirty="0" err="1"/>
              <a:t>korišćenj</a:t>
            </a:r>
            <a:r>
              <a:rPr lang="sr-Latn-RS" dirty="0"/>
              <a:t>e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u </a:t>
            </a:r>
            <a:r>
              <a:rPr lang="en-GB" dirty="0" err="1"/>
              <a:t>cilju</a:t>
            </a:r>
            <a:r>
              <a:rPr lang="en-GB" dirty="0"/>
              <a:t> </a:t>
            </a:r>
            <a:r>
              <a:rPr lang="en-GB" dirty="0" err="1"/>
              <a:t>poboljšanja</a:t>
            </a:r>
            <a:r>
              <a:rPr lang="en-GB" dirty="0"/>
              <a:t> </a:t>
            </a:r>
            <a:r>
              <a:rPr lang="en-GB" dirty="0" err="1"/>
              <a:t>kognitivnih</a:t>
            </a:r>
            <a:r>
              <a:rPr lang="en-GB" dirty="0"/>
              <a:t> </a:t>
            </a:r>
            <a:r>
              <a:rPr lang="en-GB" dirty="0" err="1"/>
              <a:t>procesa</a:t>
            </a:r>
            <a:r>
              <a:rPr lang="en-GB" dirty="0"/>
              <a:t>, </a:t>
            </a:r>
            <a:r>
              <a:rPr lang="en-GB" dirty="0" err="1"/>
              <a:t>poput</a:t>
            </a:r>
            <a:r>
              <a:rPr lang="en-GB" dirty="0"/>
              <a:t> </a:t>
            </a:r>
            <a:r>
              <a:rPr lang="en-GB" dirty="0" err="1"/>
              <a:t>donošenja</a:t>
            </a:r>
            <a:r>
              <a:rPr lang="en-GB" dirty="0"/>
              <a:t> </a:t>
            </a:r>
            <a:r>
              <a:rPr lang="en-GB" dirty="0" err="1"/>
              <a:t>odluka</a:t>
            </a:r>
            <a:r>
              <a:rPr lang="en-GB" dirty="0"/>
              <a:t>, </a:t>
            </a:r>
            <a:r>
              <a:rPr lang="en-GB" dirty="0" err="1"/>
              <a:t>rešavanja</a:t>
            </a:r>
            <a:r>
              <a:rPr lang="en-GB" dirty="0"/>
              <a:t> </a:t>
            </a:r>
            <a:r>
              <a:rPr lang="en-GB" dirty="0" err="1"/>
              <a:t>problema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sl. 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err="1"/>
              <a:t>razumevanje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endParaRPr lang="sr-Latn-RS" dirty="0"/>
          </a:p>
          <a:p>
            <a:pPr marL="914400" lvl="1" indent="-514350"/>
            <a:r>
              <a:rPr lang="en-GB" dirty="0" err="1"/>
              <a:t>poznavanje</a:t>
            </a:r>
            <a:r>
              <a:rPr lang="en-GB" dirty="0"/>
              <a:t> </a:t>
            </a:r>
            <a:r>
              <a:rPr lang="en-GB" dirty="0" err="1"/>
              <a:t>značenja</a:t>
            </a:r>
            <a:r>
              <a:rPr lang="en-GB" dirty="0"/>
              <a:t> </a:t>
            </a:r>
            <a:r>
              <a:rPr lang="en-GB" dirty="0" err="1"/>
              <a:t>određenih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</a:t>
            </a:r>
            <a:r>
              <a:rPr lang="en-GB" dirty="0" err="1"/>
              <a:t>prepoznavanja</a:t>
            </a:r>
            <a:r>
              <a:rPr lang="en-GB" dirty="0"/>
              <a:t> </a:t>
            </a:r>
            <a:r>
              <a:rPr lang="en-GB" dirty="0" err="1"/>
              <a:t>sličnosti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razlika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njih</a:t>
            </a:r>
            <a:r>
              <a:rPr lang="en-GB" dirty="0"/>
              <a:t>. Ova </a:t>
            </a:r>
            <a:r>
              <a:rPr lang="en-GB" dirty="0" err="1"/>
              <a:t>sposobnost</a:t>
            </a:r>
            <a:r>
              <a:rPr lang="en-GB" dirty="0"/>
              <a:t> se </a:t>
            </a:r>
            <a:r>
              <a:rPr lang="en-GB" dirty="0" err="1"/>
              <a:t>ogleda</a:t>
            </a:r>
            <a:r>
              <a:rPr lang="en-GB" dirty="0"/>
              <a:t> u </a:t>
            </a:r>
            <a:r>
              <a:rPr lang="en-GB" dirty="0" err="1"/>
              <a:t>načinu</a:t>
            </a:r>
            <a:r>
              <a:rPr lang="en-GB" dirty="0"/>
              <a:t> da se </a:t>
            </a:r>
            <a:r>
              <a:rPr lang="en-GB" dirty="0" err="1"/>
              <a:t>shvati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se </a:t>
            </a:r>
            <a:r>
              <a:rPr lang="en-GB" dirty="0" err="1"/>
              <a:t>emocije</a:t>
            </a:r>
            <a:r>
              <a:rPr lang="en-GB" dirty="0"/>
              <a:t> </a:t>
            </a:r>
            <a:r>
              <a:rPr lang="en-GB" dirty="0" err="1"/>
              <a:t>razvijaju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menjaju</a:t>
            </a:r>
            <a:r>
              <a:rPr lang="en-GB" dirty="0"/>
              <a:t> u </a:t>
            </a:r>
            <a:r>
              <a:rPr lang="en-GB" dirty="0" err="1"/>
              <a:t>određenom</a:t>
            </a:r>
            <a:r>
              <a:rPr lang="en-GB" dirty="0"/>
              <a:t> </a:t>
            </a:r>
            <a:r>
              <a:rPr lang="en-GB" dirty="0" err="1"/>
              <a:t>kontekstu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kakve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posledice</a:t>
            </a:r>
            <a:r>
              <a:rPr lang="en-GB" dirty="0"/>
              <a:t> </a:t>
            </a:r>
            <a:r>
              <a:rPr lang="en-GB" dirty="0" err="1"/>
              <a:t>određenog</a:t>
            </a:r>
            <a:r>
              <a:rPr lang="en-GB" dirty="0"/>
              <a:t> </a:t>
            </a:r>
            <a:r>
              <a:rPr lang="en-GB" dirty="0" err="1"/>
              <a:t>emocionalnog</a:t>
            </a:r>
            <a:r>
              <a:rPr lang="en-GB" dirty="0"/>
              <a:t> </a:t>
            </a:r>
            <a:r>
              <a:rPr lang="en-GB" dirty="0" err="1"/>
              <a:t>iskustva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err="1"/>
              <a:t>upravljanje</a:t>
            </a:r>
            <a:r>
              <a:rPr lang="en-GB" dirty="0"/>
              <a:t> </a:t>
            </a:r>
            <a:r>
              <a:rPr lang="en-GB" dirty="0" err="1"/>
              <a:t>emocijama</a:t>
            </a:r>
            <a:r>
              <a:rPr lang="en-GB" dirty="0"/>
              <a:t> </a:t>
            </a:r>
            <a:endParaRPr lang="sr-Latn-RS" dirty="0"/>
          </a:p>
          <a:p>
            <a:pPr marL="914400" lvl="1" indent="-514350"/>
            <a:r>
              <a:rPr lang="en-GB" dirty="0" err="1"/>
              <a:t>kapacitet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regulišu</a:t>
            </a:r>
            <a:r>
              <a:rPr lang="en-GB" dirty="0"/>
              <a:t> </a:t>
            </a:r>
            <a:r>
              <a:rPr lang="en-GB" dirty="0" err="1"/>
              <a:t>sopstvena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tuđa</a:t>
            </a:r>
            <a:r>
              <a:rPr lang="en-GB" dirty="0"/>
              <a:t> </a:t>
            </a:r>
            <a:r>
              <a:rPr lang="en-GB" dirty="0" err="1"/>
              <a:t>emocionalna</a:t>
            </a:r>
            <a:r>
              <a:rPr lang="en-GB" dirty="0"/>
              <a:t> </a:t>
            </a:r>
            <a:r>
              <a:rPr lang="en-GB" dirty="0" err="1"/>
              <a:t>stanja</a:t>
            </a:r>
            <a:r>
              <a:rPr lang="en-GB" dirty="0"/>
              <a:t>, </a:t>
            </a:r>
            <a:r>
              <a:rPr lang="en-GB" dirty="0" err="1"/>
              <a:t>odnosno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umanje</a:t>
            </a:r>
            <a:r>
              <a:rPr lang="en-GB" dirty="0"/>
              <a:t>, </a:t>
            </a:r>
            <a:r>
              <a:rPr lang="en-GB" dirty="0" err="1"/>
              <a:t>pojačaju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modifikuju</a:t>
            </a:r>
            <a:r>
              <a:rPr lang="en-GB" dirty="0"/>
              <a:t> </a:t>
            </a:r>
            <a:r>
              <a:rPr lang="en-GB" dirty="0" err="1"/>
              <a:t>emocionalni</a:t>
            </a:r>
            <a:r>
              <a:rPr lang="en-GB" dirty="0"/>
              <a:t> </a:t>
            </a:r>
            <a:r>
              <a:rPr lang="en-GB" dirty="0" err="1"/>
              <a:t>odgovori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bi </a:t>
            </a:r>
            <a:r>
              <a:rPr lang="en-GB" dirty="0" err="1"/>
              <a:t>bili</a:t>
            </a:r>
            <a:r>
              <a:rPr lang="en-GB" dirty="0"/>
              <a:t> </a:t>
            </a:r>
            <a:r>
              <a:rPr lang="en-GB" dirty="0" err="1"/>
              <a:t>odgovarajući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kontekst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situaciju</a:t>
            </a:r>
            <a:r>
              <a:rPr lang="en-GB" dirty="0"/>
              <a:t> u </a:t>
            </a:r>
            <a:r>
              <a:rPr lang="en-GB" dirty="0" err="1"/>
              <a:t>kojoj</a:t>
            </a:r>
            <a:r>
              <a:rPr lang="en-GB" dirty="0"/>
              <a:t> se </a:t>
            </a:r>
            <a:r>
              <a:rPr lang="en-GB" dirty="0" err="1"/>
              <a:t>određena</a:t>
            </a:r>
            <a:r>
              <a:rPr lang="en-GB" dirty="0"/>
              <a:t> </a:t>
            </a:r>
            <a:r>
              <a:rPr lang="en-GB" dirty="0" err="1"/>
              <a:t>emocija</a:t>
            </a:r>
            <a:r>
              <a:rPr lang="en-GB" dirty="0"/>
              <a:t> </a:t>
            </a:r>
            <a:r>
              <a:rPr lang="en-GB" dirty="0" err="1"/>
              <a:t>javlja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Povezanost sposobnosti EI sa drugim </a:t>
            </a:r>
            <a:r>
              <a:rPr lang="sr-Latn-RS" dirty="0" err="1"/>
              <a:t>konstruktima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D</a:t>
            </a:r>
            <a:r>
              <a:rPr lang="en-GB" dirty="0" err="1"/>
              <a:t>osledno</a:t>
            </a:r>
            <a:r>
              <a:rPr lang="en-GB" dirty="0"/>
              <a:t> se </a:t>
            </a:r>
            <a:r>
              <a:rPr lang="en-GB" dirty="0" err="1"/>
              <a:t>potvrđuju</a:t>
            </a:r>
            <a:r>
              <a:rPr lang="en-GB" dirty="0"/>
              <a:t> </a:t>
            </a:r>
            <a:r>
              <a:rPr lang="en-GB" dirty="0" err="1"/>
              <a:t>veze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EI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inteligencij</a:t>
            </a:r>
            <a:r>
              <a:rPr lang="sr-Latn-RS" dirty="0"/>
              <a:t>e</a:t>
            </a:r>
          </a:p>
          <a:p>
            <a:r>
              <a:rPr lang="en-GB" dirty="0" err="1"/>
              <a:t>Korelacije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EI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dimenzija</a:t>
            </a:r>
            <a:r>
              <a:rPr lang="en-GB" dirty="0"/>
              <a:t> </a:t>
            </a:r>
            <a:r>
              <a:rPr lang="en-GB" dirty="0" err="1"/>
              <a:t>ličnosti</a:t>
            </a:r>
            <a:r>
              <a:rPr lang="en-GB" dirty="0"/>
              <a:t> (u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modela</a:t>
            </a:r>
            <a:r>
              <a:rPr lang="en-GB" dirty="0"/>
              <a:t> “</a:t>
            </a:r>
            <a:r>
              <a:rPr lang="en-GB" dirty="0" err="1"/>
              <a:t>velikih</a:t>
            </a:r>
            <a:r>
              <a:rPr lang="en-GB" dirty="0"/>
              <a:t> pet”)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dosledno</a:t>
            </a:r>
            <a:r>
              <a:rPr lang="en-GB" dirty="0"/>
              <a:t> </a:t>
            </a:r>
            <a:r>
              <a:rPr lang="en-GB" dirty="0" err="1"/>
              <a:t>niske</a:t>
            </a:r>
            <a:r>
              <a:rPr lang="en-GB" dirty="0"/>
              <a:t> </a:t>
            </a:r>
            <a:r>
              <a:rPr lang="sr-Latn-RS" dirty="0"/>
              <a:t>ili izostaju</a:t>
            </a:r>
          </a:p>
          <a:p>
            <a:r>
              <a:rPr lang="en-GB" dirty="0" err="1"/>
              <a:t>značajn</a:t>
            </a:r>
            <a:r>
              <a:rPr lang="sr-Latn-RS" dirty="0"/>
              <a:t>a</a:t>
            </a:r>
            <a:r>
              <a:rPr lang="en-GB" dirty="0"/>
              <a:t> </a:t>
            </a:r>
            <a:r>
              <a:rPr lang="en-GB" dirty="0" err="1"/>
              <a:t>prediktivn</a:t>
            </a:r>
            <a:r>
              <a:rPr lang="sr-Latn-RS" dirty="0"/>
              <a:t>a</a:t>
            </a:r>
            <a:r>
              <a:rPr lang="en-GB" dirty="0"/>
              <a:t> </a:t>
            </a:r>
            <a:r>
              <a:rPr lang="en-GB" dirty="0" err="1"/>
              <a:t>moći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u </a:t>
            </a:r>
            <a:r>
              <a:rPr lang="en-GB" dirty="0" err="1"/>
              <a:t>pogledu</a:t>
            </a:r>
            <a:r>
              <a:rPr lang="en-GB" dirty="0"/>
              <a:t> </a:t>
            </a:r>
            <a:r>
              <a:rPr lang="en-GB" dirty="0" err="1"/>
              <a:t>akademskog</a:t>
            </a:r>
            <a:r>
              <a:rPr lang="en-GB" dirty="0"/>
              <a:t> </a:t>
            </a:r>
            <a:r>
              <a:rPr lang="en-GB" dirty="0" err="1"/>
              <a:t>postignuća</a:t>
            </a:r>
            <a:endParaRPr lang="sr-Latn-RS" dirty="0"/>
          </a:p>
          <a:p>
            <a:r>
              <a:rPr lang="en-GB" dirty="0" err="1"/>
              <a:t>Utvrđene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veze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EI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dobrobiti</a:t>
            </a:r>
            <a:r>
              <a:rPr lang="en-GB" dirty="0"/>
              <a:t>,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socijalne</a:t>
            </a:r>
            <a:r>
              <a:rPr lang="en-GB" dirty="0"/>
              <a:t> </a:t>
            </a:r>
            <a:r>
              <a:rPr lang="en-GB" dirty="0" err="1"/>
              <a:t>prilagođenosti</a:t>
            </a:r>
            <a:endParaRPr lang="sr-Latn-RS" dirty="0"/>
          </a:p>
          <a:p>
            <a:r>
              <a:rPr lang="sr-Latn-RS" dirty="0"/>
              <a:t>O</a:t>
            </a:r>
            <a:r>
              <a:rPr lang="en-GB" dirty="0" err="1"/>
              <a:t>sobe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izraženijom</a:t>
            </a:r>
            <a:r>
              <a:rPr lang="en-GB" dirty="0"/>
              <a:t> EI </a:t>
            </a:r>
            <a:r>
              <a:rPr lang="en-GB" dirty="0" err="1"/>
              <a:t>znatno</a:t>
            </a:r>
            <a:r>
              <a:rPr lang="en-GB" dirty="0"/>
              <a:t> </a:t>
            </a:r>
            <a:r>
              <a:rPr lang="en-GB" dirty="0" err="1"/>
              <a:t>lakše</a:t>
            </a:r>
            <a:r>
              <a:rPr lang="en-GB" dirty="0"/>
              <a:t> </a:t>
            </a:r>
            <a:r>
              <a:rPr lang="en-GB" dirty="0" err="1"/>
              <a:t>prevladavaju</a:t>
            </a:r>
            <a:r>
              <a:rPr lang="en-GB" dirty="0"/>
              <a:t> </a:t>
            </a:r>
            <a:r>
              <a:rPr lang="en-GB" dirty="0" err="1"/>
              <a:t>stres</a:t>
            </a:r>
            <a:r>
              <a:rPr lang="en-GB" dirty="0"/>
              <a:t>, </a:t>
            </a:r>
            <a:r>
              <a:rPr lang="en-GB" dirty="0" err="1"/>
              <a:t>zahvaljujući</a:t>
            </a:r>
            <a:r>
              <a:rPr lang="en-GB" dirty="0"/>
              <a:t> </a:t>
            </a:r>
            <a:r>
              <a:rPr lang="en-GB" dirty="0" err="1"/>
              <a:t>boljem</a:t>
            </a:r>
            <a:r>
              <a:rPr lang="en-GB" dirty="0"/>
              <a:t> </a:t>
            </a:r>
            <a:r>
              <a:rPr lang="en-GB" dirty="0" err="1"/>
              <a:t>znanju</a:t>
            </a:r>
            <a:r>
              <a:rPr lang="en-GB" dirty="0"/>
              <a:t> o </a:t>
            </a:r>
            <a:r>
              <a:rPr lang="en-GB" dirty="0" err="1"/>
              <a:t>emocijama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uspešnijoj</a:t>
            </a:r>
            <a:r>
              <a:rPr lang="en-GB" dirty="0"/>
              <a:t> </a:t>
            </a:r>
            <a:r>
              <a:rPr lang="en-GB" dirty="0" err="1"/>
              <a:t>regulaciji</a:t>
            </a:r>
            <a:r>
              <a:rPr lang="en-GB" dirty="0"/>
              <a:t> </a:t>
            </a:r>
            <a:r>
              <a:rPr lang="en-GB" dirty="0" err="1"/>
              <a:t>emocija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Emocionalna</a:t>
            </a:r>
            <a:r>
              <a:rPr lang="en-GB" dirty="0"/>
              <a:t> </a:t>
            </a:r>
            <a:r>
              <a:rPr lang="en-GB" dirty="0" err="1"/>
              <a:t>inteligencija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crta</a:t>
            </a:r>
            <a:r>
              <a:rPr lang="en-GB" dirty="0"/>
              <a:t> </a:t>
            </a:r>
            <a:br>
              <a:rPr lang="en-US" dirty="0"/>
            </a:br>
            <a:r>
              <a:rPr lang="sr-Latn-RS" dirty="0"/>
              <a:t>ličnosti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en-GB" dirty="0" err="1"/>
              <a:t>Naglašavajući</a:t>
            </a:r>
            <a:r>
              <a:rPr lang="en-GB" dirty="0"/>
              <a:t> </a:t>
            </a:r>
            <a:r>
              <a:rPr lang="en-GB" dirty="0" err="1"/>
              <a:t>razliku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maksimalnog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uobičajenog</a:t>
            </a:r>
            <a:r>
              <a:rPr lang="en-GB" dirty="0"/>
              <a:t> </a:t>
            </a:r>
            <a:r>
              <a:rPr lang="en-GB" dirty="0" err="1"/>
              <a:t>učinka</a:t>
            </a:r>
            <a:r>
              <a:rPr lang="en-GB" dirty="0"/>
              <a:t>, </a:t>
            </a:r>
            <a:r>
              <a:rPr lang="en-GB" dirty="0" err="1"/>
              <a:t>pojedini</a:t>
            </a:r>
            <a:r>
              <a:rPr lang="en-GB" dirty="0"/>
              <a:t> </a:t>
            </a:r>
            <a:r>
              <a:rPr lang="en-GB" dirty="0" err="1"/>
              <a:t>autori</a:t>
            </a:r>
            <a:r>
              <a:rPr lang="en-GB" dirty="0"/>
              <a:t> </a:t>
            </a:r>
            <a:r>
              <a:rPr lang="en-GB" dirty="0" err="1"/>
              <a:t>ističu</a:t>
            </a:r>
            <a:r>
              <a:rPr lang="en-GB" dirty="0"/>
              <a:t> </a:t>
            </a:r>
            <a:r>
              <a:rPr lang="en-GB" dirty="0" err="1"/>
              <a:t>mogućnost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značaj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se </a:t>
            </a:r>
            <a:r>
              <a:rPr lang="en-GB" dirty="0" err="1"/>
              <a:t>konstrukt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operacionalizuje</a:t>
            </a:r>
            <a:r>
              <a:rPr lang="en-GB" dirty="0"/>
              <a:t> </a:t>
            </a:r>
            <a:r>
              <a:rPr lang="en-GB" dirty="0" err="1"/>
              <a:t>putem</a:t>
            </a:r>
            <a:r>
              <a:rPr lang="en-GB" dirty="0"/>
              <a:t> </a:t>
            </a:r>
            <a:r>
              <a:rPr lang="en-GB" dirty="0" err="1"/>
              <a:t>mera</a:t>
            </a:r>
            <a:r>
              <a:rPr lang="en-GB" dirty="0"/>
              <a:t> </a:t>
            </a:r>
            <a:r>
              <a:rPr lang="en-GB" dirty="0" err="1"/>
              <a:t>samoprocene</a:t>
            </a:r>
            <a:endParaRPr lang="sr-Latn-RS" dirty="0"/>
          </a:p>
          <a:p>
            <a:pPr algn="just"/>
            <a:r>
              <a:rPr lang="en-GB" dirty="0" err="1"/>
              <a:t>Distinkciju</a:t>
            </a:r>
            <a:r>
              <a:rPr lang="en-GB" dirty="0"/>
              <a:t> </a:t>
            </a:r>
            <a:r>
              <a:rPr lang="en-GB" dirty="0" err="1"/>
              <a:t>između</a:t>
            </a:r>
            <a:r>
              <a:rPr lang="en-GB" dirty="0"/>
              <a:t> </a:t>
            </a:r>
            <a:r>
              <a:rPr lang="en-GB" dirty="0" err="1"/>
              <a:t>crte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, </a:t>
            </a:r>
            <a:r>
              <a:rPr lang="en-GB" dirty="0" err="1"/>
              <a:t>tj</a:t>
            </a:r>
            <a:r>
              <a:rPr lang="en-GB" dirty="0"/>
              <a:t>. </a:t>
            </a:r>
            <a:r>
              <a:rPr lang="en-GB" dirty="0" err="1"/>
              <a:t>emocionalne</a:t>
            </a:r>
            <a:r>
              <a:rPr lang="en-GB" dirty="0"/>
              <a:t> </a:t>
            </a:r>
            <a:r>
              <a:rPr lang="en-GB" dirty="0" err="1"/>
              <a:t>samoefikasnosti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EI </a:t>
            </a:r>
            <a:r>
              <a:rPr lang="en-GB" dirty="0" err="1"/>
              <a:t>predložili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Petrides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Furnam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razvili</a:t>
            </a:r>
            <a:r>
              <a:rPr lang="en-GB" dirty="0"/>
              <a:t> model u </a:t>
            </a:r>
            <a:r>
              <a:rPr lang="en-GB" dirty="0" err="1"/>
              <a:t>okviru</a:t>
            </a:r>
            <a:r>
              <a:rPr lang="en-GB" dirty="0"/>
              <a:t> </a:t>
            </a:r>
            <a:r>
              <a:rPr lang="en-GB" dirty="0" err="1"/>
              <a:t>koga</a:t>
            </a:r>
            <a:r>
              <a:rPr lang="en-GB" dirty="0"/>
              <a:t> se EI </a:t>
            </a:r>
            <a:r>
              <a:rPr lang="en-GB" dirty="0" err="1"/>
              <a:t>odnosi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konstelaciju</a:t>
            </a:r>
            <a:r>
              <a:rPr lang="en-GB" dirty="0"/>
              <a:t> </a:t>
            </a:r>
            <a:r>
              <a:rPr lang="en-GB" dirty="0" err="1"/>
              <a:t>emocionalnih</a:t>
            </a:r>
            <a:r>
              <a:rPr lang="en-GB" dirty="0"/>
              <a:t> </a:t>
            </a:r>
            <a:r>
              <a:rPr lang="en-GB" dirty="0" err="1"/>
              <a:t>samopercepcija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dispozicija</a:t>
            </a:r>
            <a:endParaRPr lang="sr-Latn-RS" dirty="0"/>
          </a:p>
          <a:p>
            <a:pPr algn="just"/>
            <a:r>
              <a:rPr lang="en-GB" dirty="0" err="1"/>
              <a:t>Iako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isprva</a:t>
            </a:r>
            <a:r>
              <a:rPr lang="en-GB" dirty="0"/>
              <a:t> </a:t>
            </a:r>
            <a:r>
              <a:rPr lang="en-GB" dirty="0" err="1"/>
              <a:t>često</a:t>
            </a:r>
            <a:r>
              <a:rPr lang="en-GB" dirty="0"/>
              <a:t> </a:t>
            </a:r>
            <a:r>
              <a:rPr lang="en-GB" dirty="0" err="1"/>
              <a:t>predstavljane</a:t>
            </a:r>
            <a:r>
              <a:rPr lang="en-GB" dirty="0"/>
              <a:t> </a:t>
            </a:r>
            <a:r>
              <a:rPr lang="en-GB" dirty="0" err="1"/>
              <a:t>kao</a:t>
            </a:r>
            <a:r>
              <a:rPr lang="en-GB" dirty="0"/>
              <a:t> </a:t>
            </a:r>
            <a:r>
              <a:rPr lang="en-GB" dirty="0" err="1"/>
              <a:t>suprotstavljene</a:t>
            </a:r>
            <a:r>
              <a:rPr lang="en-GB" dirty="0"/>
              <a:t>, </a:t>
            </a:r>
            <a:r>
              <a:rPr lang="en-GB" dirty="0" err="1"/>
              <a:t>dve</a:t>
            </a:r>
            <a:r>
              <a:rPr lang="en-GB" dirty="0"/>
              <a:t> </a:t>
            </a:r>
            <a:r>
              <a:rPr lang="en-GB" dirty="0" err="1"/>
              <a:t>ključne</a:t>
            </a:r>
            <a:r>
              <a:rPr lang="en-GB" dirty="0"/>
              <a:t> </a:t>
            </a:r>
            <a:r>
              <a:rPr lang="en-GB" dirty="0" err="1"/>
              <a:t>perspektive</a:t>
            </a:r>
            <a:r>
              <a:rPr lang="en-GB" dirty="0"/>
              <a:t> </a:t>
            </a:r>
            <a:r>
              <a:rPr lang="en-GB" dirty="0" err="1"/>
              <a:t>sada</a:t>
            </a:r>
            <a:r>
              <a:rPr lang="en-GB" dirty="0"/>
              <a:t> se pre </a:t>
            </a:r>
            <a:r>
              <a:rPr lang="en-GB" dirty="0" err="1"/>
              <a:t>smatraju</a:t>
            </a:r>
            <a:r>
              <a:rPr lang="en-GB" dirty="0"/>
              <a:t> </a:t>
            </a:r>
            <a:r>
              <a:rPr lang="en-GB" dirty="0" err="1"/>
              <a:t>komplementarnim</a:t>
            </a:r>
            <a:r>
              <a:rPr lang="en-GB" dirty="0"/>
              <a:t>: </a:t>
            </a:r>
            <a:r>
              <a:rPr lang="en-GB" dirty="0" err="1"/>
              <a:t>prva</a:t>
            </a:r>
            <a:r>
              <a:rPr lang="en-GB" dirty="0"/>
              <a:t> </a:t>
            </a:r>
            <a:r>
              <a:rPr lang="en-GB" dirty="0" err="1"/>
              <a:t>obuhvata</a:t>
            </a:r>
            <a:r>
              <a:rPr lang="en-GB" dirty="0"/>
              <a:t> </a:t>
            </a:r>
            <a:r>
              <a:rPr lang="en-GB" dirty="0" err="1"/>
              <a:t>ono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šta</a:t>
            </a:r>
            <a:r>
              <a:rPr lang="en-GB" dirty="0"/>
              <a:t> je </a:t>
            </a:r>
            <a:r>
              <a:rPr lang="en-GB" dirty="0" err="1"/>
              <a:t>osoba</a:t>
            </a:r>
            <a:r>
              <a:rPr lang="en-GB" dirty="0"/>
              <a:t> </a:t>
            </a:r>
            <a:r>
              <a:rPr lang="en-GB" dirty="0" err="1"/>
              <a:t>sposobna</a:t>
            </a:r>
            <a:r>
              <a:rPr lang="en-GB" dirty="0"/>
              <a:t>, </a:t>
            </a:r>
            <a:r>
              <a:rPr lang="en-GB" dirty="0" err="1"/>
              <a:t>dok</a:t>
            </a:r>
            <a:r>
              <a:rPr lang="en-GB" dirty="0"/>
              <a:t> </a:t>
            </a:r>
            <a:r>
              <a:rPr lang="en-GB" dirty="0" err="1"/>
              <a:t>druga</a:t>
            </a:r>
            <a:r>
              <a:rPr lang="en-GB" dirty="0"/>
              <a:t> </a:t>
            </a:r>
            <a:r>
              <a:rPr lang="en-GB" dirty="0" err="1"/>
              <a:t>pokušava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</a:t>
            </a:r>
            <a:r>
              <a:rPr lang="en-GB" dirty="0" err="1"/>
              <a:t>sazna</a:t>
            </a:r>
            <a:r>
              <a:rPr lang="en-GB" dirty="0"/>
              <a:t> </a:t>
            </a:r>
            <a:r>
              <a:rPr lang="en-GB" dirty="0" err="1"/>
              <a:t>koliko</a:t>
            </a:r>
            <a:r>
              <a:rPr lang="en-GB" dirty="0"/>
              <a:t> se </a:t>
            </a:r>
            <a:r>
              <a:rPr lang="en-GB" dirty="0" err="1"/>
              <a:t>znanja</a:t>
            </a:r>
            <a:r>
              <a:rPr lang="en-GB" dirty="0"/>
              <a:t>/</a:t>
            </a:r>
            <a:r>
              <a:rPr lang="en-GB" dirty="0" err="1"/>
              <a:t>kompetencija</a:t>
            </a:r>
            <a:r>
              <a:rPr lang="en-GB" dirty="0"/>
              <a:t> </a:t>
            </a:r>
            <a:r>
              <a:rPr lang="en-GB" dirty="0" err="1"/>
              <a:t>prenosi</a:t>
            </a:r>
            <a:r>
              <a:rPr lang="en-GB" dirty="0"/>
              <a:t> u </a:t>
            </a:r>
            <a:r>
              <a:rPr lang="en-GB" dirty="0" err="1"/>
              <a:t>praksu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Povezanost crte EI sa drugim </a:t>
            </a:r>
            <a:r>
              <a:rPr lang="sr-Latn-RS" dirty="0" err="1"/>
              <a:t>konstruktima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korelira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bazičnim</a:t>
            </a:r>
            <a:r>
              <a:rPr lang="en-US" dirty="0"/>
              <a:t> </a:t>
            </a:r>
            <a:r>
              <a:rPr lang="en-US" dirty="0" err="1"/>
              <a:t>dimenzijama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"</a:t>
            </a:r>
            <a:r>
              <a:rPr lang="en-US" dirty="0" err="1"/>
              <a:t>velikih</a:t>
            </a:r>
            <a:r>
              <a:rPr lang="en-US" dirty="0"/>
              <a:t> pet“</a:t>
            </a:r>
            <a:endParaRPr lang="sr-Latn-RS" dirty="0"/>
          </a:p>
          <a:p>
            <a:pPr lvl="1"/>
            <a:r>
              <a:rPr lang="en-US" dirty="0" err="1"/>
              <a:t>dosledno</a:t>
            </a:r>
            <a:r>
              <a:rPr lang="en-US" dirty="0"/>
              <a:t> </a:t>
            </a:r>
            <a:r>
              <a:rPr lang="en-US" dirty="0" err="1"/>
              <a:t>visoko</a:t>
            </a:r>
            <a:r>
              <a:rPr lang="en-US" dirty="0"/>
              <a:t> (</a:t>
            </a:r>
            <a:r>
              <a:rPr lang="en-US" dirty="0" err="1"/>
              <a:t>negativno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neuroticizmom</a:t>
            </a:r>
            <a:endParaRPr lang="sr-Latn-RS" dirty="0"/>
          </a:p>
          <a:p>
            <a:pPr lvl="1"/>
            <a:r>
              <a:rPr lang="en-US" dirty="0" err="1"/>
              <a:t>umereno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ekstraverzijom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savesnošću</a:t>
            </a:r>
            <a:r>
              <a:rPr lang="en-US" dirty="0"/>
              <a:t> </a:t>
            </a:r>
            <a:endParaRPr lang="sr-Latn-RS" dirty="0"/>
          </a:p>
          <a:p>
            <a:pPr lvl="1"/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saradljivošću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otvorenošću</a:t>
            </a:r>
            <a:endParaRPr lang="sr-Latn-RS" dirty="0"/>
          </a:p>
          <a:p>
            <a:r>
              <a:rPr lang="en-GB" dirty="0" err="1"/>
              <a:t>povezan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dostizanjem</a:t>
            </a:r>
            <a:r>
              <a:rPr lang="en-GB" dirty="0"/>
              <a:t> </a:t>
            </a:r>
            <a:r>
              <a:rPr lang="en-GB" dirty="0" err="1"/>
              <a:t>ciljeva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zadovoljstvom</a:t>
            </a:r>
            <a:r>
              <a:rPr lang="en-GB" dirty="0"/>
              <a:t> </a:t>
            </a:r>
            <a:r>
              <a:rPr lang="en-GB" dirty="0" err="1"/>
              <a:t>životom</a:t>
            </a:r>
            <a:endParaRPr lang="sr-Latn-RS" dirty="0"/>
          </a:p>
          <a:p>
            <a:r>
              <a:rPr lang="en-GB" dirty="0" err="1"/>
              <a:t>kvalitetom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kvantitetom</a:t>
            </a:r>
            <a:r>
              <a:rPr lang="en-GB" dirty="0"/>
              <a:t> </a:t>
            </a:r>
            <a:r>
              <a:rPr lang="en-GB" dirty="0" err="1"/>
              <a:t>socijalne</a:t>
            </a:r>
            <a:r>
              <a:rPr lang="en-GB" dirty="0"/>
              <a:t> </a:t>
            </a:r>
            <a:r>
              <a:rPr lang="en-GB" dirty="0" err="1"/>
              <a:t>mreže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socijalnih</a:t>
            </a:r>
            <a:r>
              <a:rPr lang="en-GB" dirty="0"/>
              <a:t> </a:t>
            </a:r>
            <a:r>
              <a:rPr lang="en-GB" dirty="0" err="1"/>
              <a:t>odnosa</a:t>
            </a:r>
            <a:r>
              <a:rPr lang="en-GB" dirty="0"/>
              <a:t> </a:t>
            </a:r>
            <a:endParaRPr lang="sr-Latn-RS" dirty="0"/>
          </a:p>
          <a:p>
            <a:r>
              <a:rPr lang="en-GB" dirty="0" err="1"/>
              <a:t>zadovoljstvom</a:t>
            </a:r>
            <a:r>
              <a:rPr lang="en-GB" dirty="0"/>
              <a:t> </a:t>
            </a:r>
            <a:r>
              <a:rPr lang="en-GB" dirty="0" err="1"/>
              <a:t>brakom</a:t>
            </a:r>
            <a:r>
              <a:rPr lang="en-GB" dirty="0"/>
              <a:t> </a:t>
            </a:r>
            <a:endParaRPr lang="sr-Latn-RS" dirty="0"/>
          </a:p>
          <a:p>
            <a:r>
              <a:rPr lang="en-GB" dirty="0" err="1"/>
              <a:t>depresijom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jačinom</a:t>
            </a:r>
            <a:r>
              <a:rPr lang="en-GB" dirty="0"/>
              <a:t> </a:t>
            </a:r>
            <a:r>
              <a:rPr lang="en-GB" dirty="0" err="1"/>
              <a:t>afekta</a:t>
            </a:r>
            <a:r>
              <a:rPr lang="en-GB" dirty="0"/>
              <a:t> </a:t>
            </a:r>
            <a:endParaRPr lang="sr-Latn-RS" dirty="0"/>
          </a:p>
          <a:p>
            <a:r>
              <a:rPr lang="en-US" dirty="0" err="1"/>
              <a:t>potvrđen</a:t>
            </a:r>
            <a:r>
              <a:rPr lang="en-US" dirty="0"/>
              <a:t> </a:t>
            </a:r>
            <a:r>
              <a:rPr lang="en-US" dirty="0" err="1"/>
              <a:t>nalaz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izraženom</a:t>
            </a:r>
            <a:r>
              <a:rPr lang="en-US" dirty="0"/>
              <a:t> </a:t>
            </a:r>
            <a:r>
              <a:rPr lang="en-US" dirty="0" err="1"/>
              <a:t>crtom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sklone</a:t>
            </a:r>
            <a:r>
              <a:rPr lang="en-US" dirty="0"/>
              <a:t> </a:t>
            </a:r>
            <a:r>
              <a:rPr lang="en-US" dirty="0" err="1"/>
              <a:t>mentalnim</a:t>
            </a:r>
            <a:r>
              <a:rPr lang="en-US" dirty="0"/>
              <a:t> </a:t>
            </a:r>
            <a:r>
              <a:rPr lang="en-US" dirty="0" err="1"/>
              <a:t>oboljenjima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Koncept regulacije emocija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Latn-RS" dirty="0"/>
              <a:t>R</a:t>
            </a:r>
            <a:r>
              <a:rPr lang="en-US" dirty="0" err="1"/>
              <a:t>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posmatrati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automatskih</a:t>
            </a:r>
            <a:r>
              <a:rPr lang="en-US" dirty="0"/>
              <a:t>/</a:t>
            </a:r>
            <a:r>
              <a:rPr lang="en-US" dirty="0" err="1"/>
              <a:t>implicitnih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voljnih</a:t>
            </a:r>
            <a:r>
              <a:rPr lang="en-US" dirty="0"/>
              <a:t>/</a:t>
            </a:r>
            <a:r>
              <a:rPr lang="en-US" dirty="0" err="1"/>
              <a:t>eksplicitnih</a:t>
            </a:r>
            <a:r>
              <a:rPr lang="en-US" dirty="0"/>
              <a:t> </a:t>
            </a:r>
            <a:r>
              <a:rPr lang="en-US" dirty="0" err="1"/>
              <a:t>procesa</a:t>
            </a:r>
            <a:endParaRPr lang="sr-Latn-RS" dirty="0"/>
          </a:p>
          <a:p>
            <a:pPr algn="just"/>
            <a:r>
              <a:rPr lang="en-US" dirty="0" err="1"/>
              <a:t>Automatska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registrovanje</a:t>
            </a:r>
            <a:r>
              <a:rPr lang="en-US" dirty="0"/>
              <a:t> </a:t>
            </a:r>
            <a:r>
              <a:rPr lang="en-US" dirty="0" err="1"/>
              <a:t>senzornog</a:t>
            </a:r>
            <a:r>
              <a:rPr lang="en-US" dirty="0"/>
              <a:t> </a:t>
            </a:r>
            <a:r>
              <a:rPr lang="en-US" dirty="0" err="1"/>
              <a:t>inputa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aktivacije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kognitivnih</a:t>
            </a:r>
            <a:r>
              <a:rPr lang="en-US" dirty="0"/>
              <a:t> </a:t>
            </a:r>
            <a:r>
              <a:rPr lang="en-US" dirty="0" err="1"/>
              <a:t>shema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dalje</a:t>
            </a:r>
            <a:r>
              <a:rPr lang="en-US" dirty="0"/>
              <a:t> </a:t>
            </a:r>
            <a:r>
              <a:rPr lang="en-US" dirty="0" err="1"/>
              <a:t>upravljaju</a:t>
            </a:r>
            <a:r>
              <a:rPr lang="en-US" dirty="0"/>
              <a:t> </a:t>
            </a:r>
            <a:r>
              <a:rPr lang="en-US" dirty="0" err="1"/>
              <a:t>emocionalnim</a:t>
            </a:r>
            <a:r>
              <a:rPr lang="en-US" dirty="0"/>
              <a:t> </a:t>
            </a:r>
            <a:r>
              <a:rPr lang="en-US" dirty="0" err="1"/>
              <a:t>reagovanjem</a:t>
            </a:r>
            <a:r>
              <a:rPr lang="en-US" dirty="0"/>
              <a:t> </a:t>
            </a:r>
            <a:r>
              <a:rPr lang="en-US" dirty="0" err="1"/>
              <a:t>individue</a:t>
            </a:r>
            <a:endParaRPr lang="sr-Latn-RS" dirty="0"/>
          </a:p>
          <a:p>
            <a:pPr algn="just"/>
            <a:r>
              <a:rPr lang="sr-Latn-RS" dirty="0"/>
              <a:t>Kod</a:t>
            </a:r>
            <a:r>
              <a:rPr lang="en-US" dirty="0"/>
              <a:t> </a:t>
            </a:r>
            <a:r>
              <a:rPr lang="en-US" dirty="0" err="1"/>
              <a:t>voljne</a:t>
            </a:r>
            <a:r>
              <a:rPr lang="sr-Latn-RS" dirty="0"/>
              <a:t> regulacije</a:t>
            </a:r>
            <a:r>
              <a:rPr lang="en-US" dirty="0"/>
              <a:t> je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svesna</a:t>
            </a:r>
            <a:r>
              <a:rPr lang="en-US" dirty="0"/>
              <a:t> </a:t>
            </a:r>
            <a:r>
              <a:rPr lang="en-US" dirty="0" err="1"/>
              <a:t>uzroka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emocije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saopšti</a:t>
            </a:r>
            <a:r>
              <a:rPr lang="en-US" dirty="0"/>
              <a:t> o </a:t>
            </a:r>
            <a:r>
              <a:rPr lang="en-US" dirty="0" err="1"/>
              <a:t>afektivnoj</a:t>
            </a:r>
            <a:r>
              <a:rPr lang="en-US" dirty="0"/>
              <a:t> </a:t>
            </a:r>
            <a:r>
              <a:rPr lang="en-US" dirty="0" err="1"/>
              <a:t>promeni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sagleda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endParaRPr lang="sr-Latn-RS" dirty="0"/>
          </a:p>
          <a:p>
            <a:pPr algn="just"/>
            <a:r>
              <a:rPr lang="en-US" dirty="0" err="1"/>
              <a:t>Uobičajena</a:t>
            </a:r>
            <a:r>
              <a:rPr lang="en-US" dirty="0"/>
              <a:t> </a:t>
            </a:r>
            <a:r>
              <a:rPr lang="en-US" dirty="0" err="1"/>
              <a:t>regulacija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oscilira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sr-Latn-RS" dirty="0"/>
              <a:t> – i automatski i voljno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Aspekt</Template>
  <TotalTime>340</TotalTime>
  <Words>1362</Words>
  <Application>Microsoft Office PowerPoint</Application>
  <PresentationFormat>Projekcija na ekranu (4:3)</PresentationFormat>
  <Paragraphs>86</Paragraphs>
  <Slides>16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4</vt:i4>
      </vt:variant>
      <vt:variant>
        <vt:lpstr>Tema</vt:lpstr>
      </vt:variant>
      <vt:variant>
        <vt:i4>3</vt:i4>
      </vt:variant>
      <vt:variant>
        <vt:lpstr>Naslovi slajdova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Wingdings 2</vt:lpstr>
      <vt:lpstr>HDOfficeLightV0</vt:lpstr>
      <vt:lpstr>1_HDOfficeLightV0</vt:lpstr>
      <vt:lpstr>Office tema</vt:lpstr>
      <vt:lpstr>Emocionalna inteligencija i regulacija emocija</vt:lpstr>
      <vt:lpstr>Šta je EI?</vt:lpstr>
      <vt:lpstr>Različite konceptualizacije EI</vt:lpstr>
      <vt:lpstr>EI kao sposobnost</vt:lpstr>
      <vt:lpstr>Četiri hijerarhijski organizovane grane  EI kao sposobnosti</vt:lpstr>
      <vt:lpstr>Povezanost sposobnosti EI sa drugim konstruktima</vt:lpstr>
      <vt:lpstr>Emocionalna inteligencija kao crta  ličnosti</vt:lpstr>
      <vt:lpstr>Povezanost crte EI sa drugim konstruktima</vt:lpstr>
      <vt:lpstr>Koncept regulacije emocija</vt:lpstr>
      <vt:lpstr>Grosov model regulacije emocija</vt:lpstr>
      <vt:lpstr>Grosov model regulacije emocija</vt:lpstr>
      <vt:lpstr>Grosov model regulacije emocija</vt:lpstr>
      <vt:lpstr>Strategije regulacije emocija</vt:lpstr>
      <vt:lpstr>Ponovna procena </vt:lpstr>
      <vt:lpstr>Suzbijanje ekspresije</vt:lpstr>
      <vt:lpstr>Individualne razlike u korišćenju strategija regulacije emocija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Emocionalna inteligencija i regulacija emocija</dc:title>
  <dc:creator>NN</dc:creator>
  <cp:lastModifiedBy>Luka M</cp:lastModifiedBy>
  <cp:revision>34</cp:revision>
  <dcterms:created xsi:type="dcterms:W3CDTF">2006-08-16T00:00:00Z</dcterms:created>
  <dcterms:modified xsi:type="dcterms:W3CDTF">2018-05-11T20:35:31Z</dcterms:modified>
</cp:coreProperties>
</file>